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Lst>
  <p:notesMasterIdLst>
    <p:notesMasterId r:id="rId61"/>
  </p:notesMasterIdLst>
  <p:sldIdLst>
    <p:sldId id="2666" r:id="rId3"/>
    <p:sldId id="2689" r:id="rId4"/>
    <p:sldId id="2657" r:id="rId5"/>
    <p:sldId id="2658" r:id="rId6"/>
    <p:sldId id="2659" r:id="rId7"/>
    <p:sldId id="2660" r:id="rId8"/>
    <p:sldId id="2696" r:id="rId9"/>
    <p:sldId id="2697" r:id="rId10"/>
    <p:sldId id="2693" r:id="rId11"/>
    <p:sldId id="2694" r:id="rId12"/>
    <p:sldId id="2690" r:id="rId13"/>
    <p:sldId id="2691" r:id="rId14"/>
    <p:sldId id="2699" r:id="rId15"/>
    <p:sldId id="2692" r:id="rId16"/>
    <p:sldId id="2783" r:id="rId17"/>
    <p:sldId id="2804" r:id="rId18"/>
    <p:sldId id="2805" r:id="rId19"/>
    <p:sldId id="2695" r:id="rId20"/>
    <p:sldId id="2700" r:id="rId21"/>
    <p:sldId id="2732" r:id="rId22"/>
    <p:sldId id="2796" r:id="rId23"/>
    <p:sldId id="2650" r:id="rId24"/>
    <p:sldId id="2740" r:id="rId25"/>
    <p:sldId id="2762" r:id="rId26"/>
    <p:sldId id="2653" r:id="rId27"/>
    <p:sldId id="2667" r:id="rId28"/>
    <p:sldId id="2668" r:id="rId29"/>
    <p:sldId id="2774" r:id="rId30"/>
    <p:sldId id="2781" r:id="rId31"/>
    <p:sldId id="2803" r:id="rId32"/>
    <p:sldId id="2776" r:id="rId33"/>
    <p:sldId id="2778" r:id="rId34"/>
    <p:sldId id="2780" r:id="rId35"/>
    <p:sldId id="2775" r:id="rId36"/>
    <p:sldId id="2801" r:id="rId37"/>
    <p:sldId id="2802" r:id="rId38"/>
    <p:sldId id="2782" r:id="rId39"/>
    <p:sldId id="2799" r:id="rId40"/>
    <p:sldId id="2800" r:id="rId41"/>
    <p:sldId id="2731" r:id="rId42"/>
    <p:sldId id="2786" r:id="rId43"/>
    <p:sldId id="2794" r:id="rId44"/>
    <p:sldId id="2792" r:id="rId45"/>
    <p:sldId id="2795" r:id="rId46"/>
    <p:sldId id="141168483" r:id="rId47"/>
    <p:sldId id="2728" r:id="rId48"/>
    <p:sldId id="141168484" r:id="rId49"/>
    <p:sldId id="141168482" r:id="rId50"/>
    <p:sldId id="2706" r:id="rId51"/>
    <p:sldId id="2707" r:id="rId52"/>
    <p:sldId id="2708" r:id="rId53"/>
    <p:sldId id="258" r:id="rId54"/>
    <p:sldId id="267" r:id="rId55"/>
    <p:sldId id="2806" r:id="rId56"/>
    <p:sldId id="2729" r:id="rId57"/>
    <p:sldId id="2797" r:id="rId58"/>
    <p:sldId id="2730" r:id="rId59"/>
    <p:sldId id="287" r:id="rId60"/>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00FF"/>
    <a:srgbClr val="1B44A7"/>
    <a:srgbClr val="D76F59"/>
    <a:srgbClr val="FF5BD0"/>
    <a:srgbClr val="9D381C"/>
    <a:srgbClr val="B4FFB2"/>
    <a:srgbClr val="00813C"/>
    <a:srgbClr val="EC5798"/>
    <a:srgbClr val="D7FBC8"/>
    <a:srgbClr val="1DFF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06" autoAdjust="0"/>
    <p:restoredTop sz="87743" autoAdjust="0"/>
  </p:normalViewPr>
  <p:slideViewPr>
    <p:cSldViewPr snapToGrid="0">
      <p:cViewPr varScale="1">
        <p:scale>
          <a:sx n="86" d="100"/>
          <a:sy n="86" d="100"/>
        </p:scale>
        <p:origin x="808" y="200"/>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10/31/19</a:t>
            </a:fld>
            <a:endParaRPr lang="en-US" dirty="0"/>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dirty="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dirty="0"/>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23</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24</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25</a:t>
            </a:fld>
            <a:endParaRPr lang="en-US" altLang="en-US" dirty="0"/>
          </a:p>
        </p:txBody>
      </p:sp>
    </p:spTree>
    <p:extLst>
      <p:ext uri="{BB962C8B-B14F-4D97-AF65-F5344CB8AC3E}">
        <p14:creationId xmlns:p14="http://schemas.microsoft.com/office/powerpoint/2010/main" val="440756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26</a:t>
            </a:fld>
            <a:endParaRPr lang="en-US" altLang="en-US" dirty="0"/>
          </a:p>
        </p:txBody>
      </p:sp>
    </p:spTree>
    <p:extLst>
      <p:ext uri="{BB962C8B-B14F-4D97-AF65-F5344CB8AC3E}">
        <p14:creationId xmlns:p14="http://schemas.microsoft.com/office/powerpoint/2010/main" val="3734528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35</a:t>
            </a:fld>
            <a:endParaRPr lang="en-US" altLang="en-US" dirty="0"/>
          </a:p>
        </p:txBody>
      </p:sp>
    </p:spTree>
    <p:extLst>
      <p:ext uri="{BB962C8B-B14F-4D97-AF65-F5344CB8AC3E}">
        <p14:creationId xmlns:p14="http://schemas.microsoft.com/office/powerpoint/2010/main" val="1347545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a:t>
            </a:r>
            <a:r>
              <a:rPr lang="en-US" dirty="0" err="1"/>
              <a:t>orderID</a:t>
            </a:r>
            <a:r>
              <a:rPr lang="en-US" dirty="0"/>
              <a:t> int, </a:t>
            </a:r>
            <a:r>
              <a:rPr lang="en-US" dirty="0" err="1"/>
              <a:t>anAttribute</a:t>
            </a:r>
            <a:r>
              <a:rPr lang="en-US" dirty="0"/>
              <a:t> varchar (30))</a:t>
            </a:r>
          </a:p>
          <a:p>
            <a:pPr lvl="1"/>
            <a:r>
              <a:rPr lang="en-US" dirty="0"/>
              <a:t>A Kafka mapping might use </a:t>
            </a:r>
            <a:r>
              <a:rPr lang="en-US" dirty="0" err="1"/>
              <a:t>orderID</a:t>
            </a:r>
            <a:r>
              <a:rPr lang="en-US" dirty="0"/>
              <a:t>=24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41</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42</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43</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44</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B00C-73AA-4145-8D89-18934B00791C}" type="slidenum">
              <a:rPr lang="en-US" smtClean="0"/>
              <a:t>53</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58</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dirty="0"/>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dirty="0"/>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10/31/19</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dirty="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dirty="0">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dirty="0">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emf"/><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0.jpe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31.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31.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7.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18.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34.tiff"/><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35.gif"/></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5.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ibm-cloud-architecture.github.io/refarch-kc/avro/avro/" TargetMode="External"/><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dirty="0">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dirty="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dirty="0">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7030A0"/>
                </a:solidFill>
              </a:rPr>
              <a:t>BFF</a:t>
            </a:r>
          </a:p>
        </p:txBody>
      </p:sp>
      <p:cxnSp>
        <p:nvCxnSpPr>
          <p:cNvPr id="60" name="Elbow Connector 59"/>
          <p:cNvCxnSpPr>
            <a:cxnSpLocks/>
            <a:stCxn id="34" idx="2"/>
            <a:endCxn id="89" idx="0"/>
          </p:cNvCxnSpPr>
          <p:nvPr/>
        </p:nvCxnSpPr>
        <p:spPr>
          <a:xfrm rot="5400000">
            <a:off x="7799448" y="1440461"/>
            <a:ext cx="486418" cy="117752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265144" y="2020366"/>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71" idx="0"/>
            <a:endCxn id="88" idx="2"/>
          </p:cNvCxnSpPr>
          <p:nvPr/>
        </p:nvCxnSpPr>
        <p:spPr>
          <a:xfrm rot="5400000" flipH="1" flipV="1">
            <a:off x="6133872" y="3928745"/>
            <a:ext cx="1798100" cy="84803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cxnSp>
        <p:nvCxnSpPr>
          <p:cNvPr id="79" name="Elbow Connector 78"/>
          <p:cNvCxnSpPr>
            <a:cxnSpLocks/>
            <a:stCxn id="47" idx="2"/>
            <a:endCxn id="57" idx="0"/>
          </p:cNvCxnSpPr>
          <p:nvPr/>
        </p:nvCxnSpPr>
        <p:spPr>
          <a:xfrm rot="16200000" flipH="1">
            <a:off x="4089619" y="4115965"/>
            <a:ext cx="1782141" cy="63265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230303" y="3349666"/>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6907601" y="253807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6913084" y="227243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784" y="3857595"/>
            <a:ext cx="335218" cy="234487"/>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649923" y="293629"/>
            <a:ext cx="825169" cy="4782774"/>
          </a:xfrm>
          <a:prstGeom prst="bentConnector4">
            <a:avLst>
              <a:gd name="adj1" fmla="val -53136"/>
              <a:gd name="adj2" fmla="val 8480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1538EF0B-59D3-DA45-BBC7-29DCDD44BC4F}"/>
              </a:ext>
            </a:extLst>
          </p:cNvPr>
          <p:cNvCxnSpPr>
            <a:cxnSpLocks/>
            <a:stCxn id="47" idx="2"/>
            <a:endCxn id="72" idx="0"/>
          </p:cNvCxnSpPr>
          <p:nvPr/>
        </p:nvCxnSpPr>
        <p:spPr>
          <a:xfrm rot="16200000" flipH="1">
            <a:off x="4903255" y="3302329"/>
            <a:ext cx="1710590" cy="2188379"/>
          </a:xfrm>
          <a:prstGeom prst="bentConnector3">
            <a:avLst>
              <a:gd name="adj1" fmla="val 5262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B5AC61F-B86D-6042-90F0-AC7894411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029" y="4303415"/>
            <a:ext cx="345797" cy="241887"/>
          </a:xfrm>
          <a:prstGeom prst="rect">
            <a:avLst/>
          </a:prstGeom>
        </p:spPr>
      </p:pic>
      <p:cxnSp>
        <p:nvCxnSpPr>
          <p:cNvPr id="51" name="Elbow Connector 50">
            <a:extLst>
              <a:ext uri="{FF2B5EF4-FFF2-40B4-BE49-F238E27FC236}">
                <a16:creationId xmlns:a16="http://schemas.microsoft.com/office/drawing/2014/main" id="{C782B5B0-CEF4-E34D-9F25-C381D086F4CE}"/>
              </a:ext>
            </a:extLst>
          </p:cNvPr>
          <p:cNvCxnSpPr>
            <a:cxnSpLocks/>
            <a:stCxn id="45" idx="0"/>
          </p:cNvCxnSpPr>
          <p:nvPr/>
        </p:nvCxnSpPr>
        <p:spPr>
          <a:xfrm rot="5400000" flipH="1" flipV="1">
            <a:off x="4057458" y="4342863"/>
            <a:ext cx="1739342" cy="221663"/>
          </a:xfrm>
          <a:prstGeom prst="bentConnector3">
            <a:avLst>
              <a:gd name="adj1" fmla="val 327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EC171DB-A9CA-514A-9D2A-3C1953F73DB1}"/>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40" name="Rounded Rectangle 39">
            <a:extLst>
              <a:ext uri="{FF2B5EF4-FFF2-40B4-BE49-F238E27FC236}">
                <a16:creationId xmlns:a16="http://schemas.microsoft.com/office/drawing/2014/main" id="{5A3F16A0-BDFE-3444-B6E1-4F41C1FA00E7}"/>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41" name="Rounded Rectangle 40">
            <a:extLst>
              <a:ext uri="{FF2B5EF4-FFF2-40B4-BE49-F238E27FC236}">
                <a16:creationId xmlns:a16="http://schemas.microsoft.com/office/drawing/2014/main" id="{BB4D6964-BA9E-8549-8AF0-1E0A0986DD58}"/>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42" name="Rounded Rectangle 41">
            <a:extLst>
              <a:ext uri="{FF2B5EF4-FFF2-40B4-BE49-F238E27FC236}">
                <a16:creationId xmlns:a16="http://schemas.microsoft.com/office/drawing/2014/main" id="{36BFD4D9-CCD4-164A-A9A1-992E5F2AE2A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43" name="Rounded Rectangle 42">
            <a:extLst>
              <a:ext uri="{FF2B5EF4-FFF2-40B4-BE49-F238E27FC236}">
                <a16:creationId xmlns:a16="http://schemas.microsoft.com/office/drawing/2014/main" id="{FD226F07-4CE9-7042-91B1-C0BD76B58B71}"/>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45" name="Rounded Rectangle 44">
            <a:extLst>
              <a:ext uri="{FF2B5EF4-FFF2-40B4-BE49-F238E27FC236}">
                <a16:creationId xmlns:a16="http://schemas.microsoft.com/office/drawing/2014/main" id="{19576252-7983-8442-BA76-119C223FDF26}"/>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54" name="Rounded Rectangle 53">
            <a:extLst>
              <a:ext uri="{FF2B5EF4-FFF2-40B4-BE49-F238E27FC236}">
                <a16:creationId xmlns:a16="http://schemas.microsoft.com/office/drawing/2014/main" id="{97A34AA3-C8A7-DE43-8DC0-5ECF24AE18C2}"/>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57" name="Rounded Rectangle 56">
            <a:extLst>
              <a:ext uri="{FF2B5EF4-FFF2-40B4-BE49-F238E27FC236}">
                <a16:creationId xmlns:a16="http://schemas.microsoft.com/office/drawing/2014/main" id="{1AC83709-7CA2-574F-897A-8EEFB939892B}"/>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64" name="AutoShape 4">
            <a:extLst>
              <a:ext uri="{FF2B5EF4-FFF2-40B4-BE49-F238E27FC236}">
                <a16:creationId xmlns:a16="http://schemas.microsoft.com/office/drawing/2014/main" id="{E0F92012-4D62-7547-9DEC-EE007CB2DAB6}"/>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65" name="Picture 64">
            <a:extLst>
              <a:ext uri="{FF2B5EF4-FFF2-40B4-BE49-F238E27FC236}">
                <a16:creationId xmlns:a16="http://schemas.microsoft.com/office/drawing/2014/main" id="{83C9F576-EACA-3846-AF69-E5C468F887BF}"/>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8598947" y="5802742"/>
            <a:ext cx="959343" cy="504270"/>
          </a:xfrm>
          <a:prstGeom prst="rect">
            <a:avLst/>
          </a:prstGeom>
        </p:spPr>
      </p:pic>
      <p:sp>
        <p:nvSpPr>
          <p:cNvPr id="68" name="TextBox 67">
            <a:extLst>
              <a:ext uri="{FF2B5EF4-FFF2-40B4-BE49-F238E27FC236}">
                <a16:creationId xmlns:a16="http://schemas.microsoft.com/office/drawing/2014/main" id="{56340D26-D64A-F946-9A7B-E1A66FC281C6}"/>
              </a:ext>
            </a:extLst>
          </p:cNvPr>
          <p:cNvSpPr txBox="1"/>
          <p:nvPr/>
        </p:nvSpPr>
        <p:spPr>
          <a:xfrm>
            <a:off x="3390292" y="5007855"/>
            <a:ext cx="1326004" cy="276999"/>
          </a:xfrm>
          <a:prstGeom prst="rect">
            <a:avLst/>
          </a:prstGeom>
          <a:noFill/>
        </p:spPr>
        <p:txBody>
          <a:bodyPr wrap="none" rtlCol="0">
            <a:spAutoFit/>
          </a:bodyPr>
          <a:lstStyle/>
          <a:p>
            <a:r>
              <a:rPr lang="en-US" sz="1200" dirty="0">
                <a:solidFill>
                  <a:schemeClr val="accent1">
                    <a:lumMod val="25000"/>
                  </a:schemeClr>
                </a:solidFill>
              </a:rPr>
              <a:t>orderCommands</a:t>
            </a:r>
          </a:p>
        </p:txBody>
      </p:sp>
      <p:sp>
        <p:nvSpPr>
          <p:cNvPr id="69" name="Rounded Rectangle 68">
            <a:extLst>
              <a:ext uri="{FF2B5EF4-FFF2-40B4-BE49-F238E27FC236}">
                <a16:creationId xmlns:a16="http://schemas.microsoft.com/office/drawing/2014/main" id="{D424E221-0145-CA4B-B312-20BBD8AAFD3E}"/>
              </a:ext>
            </a:extLst>
          </p:cNvPr>
          <p:cNvSpPr/>
          <p:nvPr/>
        </p:nvSpPr>
        <p:spPr bwMode="auto">
          <a:xfrm>
            <a:off x="5996723"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70" name="Rounded Rectangle 69">
            <a:extLst>
              <a:ext uri="{FF2B5EF4-FFF2-40B4-BE49-F238E27FC236}">
                <a16:creationId xmlns:a16="http://schemas.microsoft.com/office/drawing/2014/main" id="{669E969B-6146-AD4A-A3D5-9908FB0C890D}"/>
              </a:ext>
            </a:extLst>
          </p:cNvPr>
          <p:cNvSpPr/>
          <p:nvPr/>
        </p:nvSpPr>
        <p:spPr bwMode="auto">
          <a:xfrm>
            <a:off x="6240560"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71" name="Rounded Rectangle 70">
            <a:extLst>
              <a:ext uri="{FF2B5EF4-FFF2-40B4-BE49-F238E27FC236}">
                <a16:creationId xmlns:a16="http://schemas.microsoft.com/office/drawing/2014/main" id="{056FF504-5BFB-7744-9DCA-1F4AEF2D30E2}"/>
              </a:ext>
            </a:extLst>
          </p:cNvPr>
          <p:cNvSpPr/>
          <p:nvPr/>
        </p:nvSpPr>
        <p:spPr bwMode="auto">
          <a:xfrm>
            <a:off x="6486122"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72" name="Rounded Rectangle 71">
            <a:extLst>
              <a:ext uri="{FF2B5EF4-FFF2-40B4-BE49-F238E27FC236}">
                <a16:creationId xmlns:a16="http://schemas.microsoft.com/office/drawing/2014/main" id="{89CEA747-2318-8C4B-85AB-22D1D2A917EE}"/>
              </a:ext>
            </a:extLst>
          </p:cNvPr>
          <p:cNvSpPr/>
          <p:nvPr/>
        </p:nvSpPr>
        <p:spPr bwMode="auto">
          <a:xfrm>
            <a:off x="6729959"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75" name="TextBox 74">
            <a:extLst>
              <a:ext uri="{FF2B5EF4-FFF2-40B4-BE49-F238E27FC236}">
                <a16:creationId xmlns:a16="http://schemas.microsoft.com/office/drawing/2014/main" id="{361A2E5B-430E-1240-B930-F78FDFE0D8D6}"/>
              </a:ext>
            </a:extLst>
          </p:cNvPr>
          <p:cNvSpPr txBox="1"/>
          <p:nvPr/>
        </p:nvSpPr>
        <p:spPr>
          <a:xfrm>
            <a:off x="6091295" y="5968797"/>
            <a:ext cx="619080" cy="276999"/>
          </a:xfrm>
          <a:prstGeom prst="rect">
            <a:avLst/>
          </a:prstGeom>
          <a:noFill/>
        </p:spPr>
        <p:txBody>
          <a:bodyPr wrap="none" rtlCol="0">
            <a:spAutoFit/>
          </a:bodyPr>
          <a:lstStyle/>
          <a:p>
            <a:r>
              <a:rPr lang="en-US" sz="1200" dirty="0">
                <a:solidFill>
                  <a:schemeClr val="accent1">
                    <a:lumMod val="25000"/>
                  </a:schemeClr>
                </a:solidFill>
              </a:rPr>
              <a:t>orders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755" y="3974838"/>
            <a:ext cx="368430" cy="257719"/>
          </a:xfrm>
          <a:prstGeom prst="rect">
            <a:avLst/>
          </a:prstGeom>
        </p:spPr>
      </p:pic>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dirty="0"/>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dirty="0">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Pending</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5" idx="2"/>
          </p:cNvCxnSpPr>
          <p:nvPr/>
        </p:nvCxnSpPr>
        <p:spPr>
          <a:xfrm rot="5400000" flipH="1">
            <a:off x="1424891" y="1910313"/>
            <a:ext cx="245108" cy="200283"/>
          </a:xfrm>
          <a:prstGeom prst="curvedConnector4">
            <a:avLst>
              <a:gd name="adj1" fmla="val -134686"/>
              <a:gd name="adj2" fmla="val 214138"/>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5" idx="6"/>
            <a:endCxn id="41" idx="0"/>
          </p:cNvCxnSpPr>
          <p:nvPr/>
        </p:nvCxnSpPr>
        <p:spPr>
          <a:xfrm>
            <a:off x="2814919" y="1887900"/>
            <a:ext cx="1883930" cy="822153"/>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41" idx="4"/>
            <a:endCxn id="14" idx="1"/>
          </p:cNvCxnSpPr>
          <p:nvPr/>
        </p:nvCxnSpPr>
        <p:spPr>
          <a:xfrm rot="5400000">
            <a:off x="2889496" y="3602459"/>
            <a:ext cx="1895017" cy="172369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3915184" y="2710053"/>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a:off x="5482513" y="3113425"/>
            <a:ext cx="993300" cy="1008846"/>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dirty="0"/>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dirty="0"/>
              <a:t>Order Delivery</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dirty="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87012" y="2326838"/>
            <a:ext cx="1268296" cy="307777"/>
          </a:xfrm>
          <a:prstGeom prst="rect">
            <a:avLst/>
          </a:prstGeom>
          <a:noFill/>
        </p:spPr>
        <p:txBody>
          <a:bodyPr wrap="none" rtlCol="0">
            <a:spAutoFit/>
          </a:bodyPr>
          <a:lstStyle/>
          <a:p>
            <a:r>
              <a:rPr lang="en-US" sz="1400" dirty="0">
                <a:solidFill>
                  <a:schemeClr val="accent5">
                    <a:lumMod val="75000"/>
                  </a:schemeClr>
                </a:solidFill>
              </a:rPr>
              <a:t>Update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2243475" y="4305564"/>
            <a:ext cx="1249060" cy="307777"/>
          </a:xfrm>
          <a:prstGeom prst="rect">
            <a:avLst/>
          </a:prstGeom>
          <a:noFill/>
        </p:spPr>
        <p:txBody>
          <a:bodyPr wrap="none" rtlCol="0">
            <a:spAutoFit/>
          </a:bodyPr>
          <a:lstStyle/>
          <a:p>
            <a:r>
              <a:rPr lang="en-US" sz="1400" dirty="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083888" y="1698546"/>
            <a:ext cx="1966949" cy="523220"/>
          </a:xfrm>
          <a:prstGeom prst="rect">
            <a:avLst/>
          </a:prstGeom>
          <a:noFill/>
        </p:spPr>
        <p:txBody>
          <a:bodyPr wrap="none" rtlCol="0">
            <a:spAutoFit/>
          </a:bodyPr>
          <a:lstStyle/>
          <a:p>
            <a:r>
              <a:rPr lang="en-US" sz="1400" dirty="0">
                <a:solidFill>
                  <a:schemeClr val="accent5">
                    <a:lumMod val="75000"/>
                  </a:schemeClr>
                </a:solidFill>
              </a:rPr>
              <a:t>Allocate Voyage and   </a:t>
            </a:r>
          </a:p>
          <a:p>
            <a:r>
              <a:rPr lang="en-US" sz="1400" dirty="0">
                <a:solidFill>
                  <a:schemeClr val="accent5">
                    <a:lumMod val="75000"/>
                  </a:schemeClr>
                </a:solidFill>
              </a:rPr>
              <a:t>Container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CCA8D2F-C01E-BB48-A29A-835424B929A3}"/>
              </a:ext>
            </a:extLst>
          </p:cNvPr>
          <p:cNvSpPr txBox="1"/>
          <p:nvPr/>
        </p:nvSpPr>
        <p:spPr>
          <a:xfrm>
            <a:off x="4751586" y="3971725"/>
            <a:ext cx="1407758" cy="307777"/>
          </a:xfrm>
          <a:prstGeom prst="rect">
            <a:avLst/>
          </a:prstGeom>
          <a:noFill/>
        </p:spPr>
        <p:txBody>
          <a:bodyPr wrap="none" rtlCol="0">
            <a:spAutoFit/>
          </a:bodyPr>
          <a:lstStyle/>
          <a:p>
            <a:r>
              <a:rPr lang="en-US" sz="1400" dirty="0">
                <a:solidFill>
                  <a:schemeClr val="accent5">
                    <a:lumMod val="75000"/>
                  </a:schemeClr>
                </a:solidFill>
              </a:rPr>
              <a:t>Load Container</a:t>
            </a:r>
          </a:p>
        </p:txBody>
      </p:sp>
      <p:sp>
        <p:nvSpPr>
          <p:cNvPr id="50" name="TextBox 49">
            <a:extLst>
              <a:ext uri="{FF2B5EF4-FFF2-40B4-BE49-F238E27FC236}">
                <a16:creationId xmlns:a16="http://schemas.microsoft.com/office/drawing/2014/main" id="{6DC50200-881A-E644-808C-FDBB828FDAF6}"/>
              </a:ext>
            </a:extLst>
          </p:cNvPr>
          <p:cNvSpPr txBox="1"/>
          <p:nvPr/>
        </p:nvSpPr>
        <p:spPr>
          <a:xfrm>
            <a:off x="7785376" y="2566022"/>
            <a:ext cx="1577676" cy="307777"/>
          </a:xfrm>
          <a:prstGeom prst="rect">
            <a:avLst/>
          </a:prstGeom>
          <a:noFill/>
        </p:spPr>
        <p:txBody>
          <a:bodyPr wrap="none" rtlCol="0">
            <a:spAutoFit/>
          </a:bodyPr>
          <a:lstStyle/>
          <a:p>
            <a:r>
              <a:rPr lang="en-US" sz="1400" dirty="0">
                <a:solidFill>
                  <a:schemeClr val="accent5">
                    <a:lumMod val="75000"/>
                  </a:schemeClr>
                </a:solidFill>
              </a:rPr>
              <a:t>Unload Container</a:t>
            </a:r>
          </a:p>
        </p:txBody>
      </p:sp>
      <p:sp>
        <p:nvSpPr>
          <p:cNvPr id="52" name="TextBox 51">
            <a:extLst>
              <a:ext uri="{FF2B5EF4-FFF2-40B4-BE49-F238E27FC236}">
                <a16:creationId xmlns:a16="http://schemas.microsoft.com/office/drawing/2014/main" id="{BD72C1D7-4E3A-4641-9824-0C3D69CC2D8E}"/>
              </a:ext>
            </a:extLst>
          </p:cNvPr>
          <p:cNvSpPr txBox="1"/>
          <p:nvPr/>
        </p:nvSpPr>
        <p:spPr>
          <a:xfrm>
            <a:off x="8043142" y="4532992"/>
            <a:ext cx="1577676" cy="307777"/>
          </a:xfrm>
          <a:prstGeom prst="rect">
            <a:avLst/>
          </a:prstGeom>
          <a:noFill/>
        </p:spPr>
        <p:txBody>
          <a:bodyPr wrap="none" rtlCol="0">
            <a:spAutoFit/>
          </a:bodyPr>
          <a:lstStyle/>
          <a:p>
            <a:r>
              <a:rPr lang="en-US" sz="1400" dirty="0">
                <a:solidFill>
                  <a:schemeClr val="accent5">
                    <a:lumMod val="75000"/>
                  </a:schemeClr>
                </a:solidFill>
              </a:rPr>
              <a:t>Unload Container</a:t>
            </a:r>
          </a:p>
        </p:txBody>
      </p: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dirty="0"/>
              <a:t>Order id, addresses, customer id, product id, container id</a:t>
            </a:r>
          </a:p>
          <a:p>
            <a:r>
              <a:rPr lang="en-US" sz="1200" dirty="0"/>
              <a:t>Order specifics attributes</a:t>
            </a:r>
          </a:p>
          <a:p>
            <a:r>
              <a:rPr lang="en-US" sz="1200" dirty="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dirty="0"/>
              <a:t>Customer id</a:t>
            </a:r>
          </a:p>
          <a:p>
            <a:r>
              <a:rPr lang="en-US" sz="1400" dirty="0" err="1"/>
              <a:t>Src</a:t>
            </a:r>
            <a:r>
              <a:rPr lang="en-US" sz="1400" dirty="0"/>
              <a:t> and </a:t>
            </a:r>
            <a:r>
              <a:rPr lang="en-US" sz="1400" dirty="0" err="1"/>
              <a:t>dest</a:t>
            </a:r>
            <a:r>
              <a:rPr lang="en-US" sz="1400" dirty="0"/>
              <a:t> addresses</a:t>
            </a:r>
          </a:p>
          <a:p>
            <a:r>
              <a:rPr lang="en-US" sz="1400" dirty="0"/>
              <a:t>Product id, quantity</a:t>
            </a:r>
          </a:p>
          <a:p>
            <a:r>
              <a:rPr lang="en-US" sz="1400" dirty="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err="1"/>
              <a:t>OrderEvents</a:t>
            </a:r>
            <a:endParaRPr lang="en-US" sz="1400" dirty="0"/>
          </a:p>
          <a:p>
            <a:r>
              <a:rPr lang="en-US" sz="1400" dirty="0" err="1"/>
              <a:t>OrderCreated</a:t>
            </a:r>
            <a:endParaRPr lang="en-US" sz="1400" dirty="0"/>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644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18</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6" cy="2266402"/>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6" y="3452016"/>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2" y="3762205"/>
            <a:ext cx="1210734"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4" y="3815565"/>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7" y="1854937"/>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49"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5" y="5031068"/>
            <a:ext cx="3748849"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492007" y="5883415"/>
            <a:ext cx="959343" cy="504270"/>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5"/>
            <a:ext cx="723340" cy="369332"/>
          </a:xfrm>
          <a:prstGeom prst="rect">
            <a:avLst/>
          </a:prstGeom>
          <a:noFill/>
        </p:spPr>
        <p:txBody>
          <a:bodyPr wrap="none" rtlCol="0">
            <a:spAutoFit/>
          </a:bodyPr>
          <a:lstStyle/>
          <a:p>
            <a:r>
              <a:rPr lang="en-US" dirty="0">
                <a:solidFill>
                  <a:schemeClr val="accent1">
                    <a:lumMod val="25000"/>
                  </a:schemeClr>
                </a:solidFill>
              </a:rPr>
              <a:t>Topic</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6" name="Rectangle 55">
            <a:extLst>
              <a:ext uri="{FF2B5EF4-FFF2-40B4-BE49-F238E27FC236}">
                <a16:creationId xmlns:a16="http://schemas.microsoft.com/office/drawing/2014/main" id="{69458763-689F-6340-87C8-BA306FFA7944}"/>
              </a:ext>
            </a:extLst>
          </p:cNvPr>
          <p:cNvSpPr/>
          <p:nvPr/>
        </p:nvSpPr>
        <p:spPr>
          <a:xfrm>
            <a:off x="2627301" y="80230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2" y="751721"/>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61" name="_-02.png">
                <a:extLst>
                  <a:ext uri="{FF2B5EF4-FFF2-40B4-BE49-F238E27FC236}">
                    <a16:creationId xmlns:a16="http://schemas.microsoft.com/office/drawing/2014/main" id="{D0981D0C-AF3C-B94D-879E-A36BA297A992}"/>
                  </a:ext>
                </a:extLst>
              </p:cNvPr>
              <p:cNvPicPr/>
              <p:nvPr/>
            </p:nvPicPr>
            <p:blipFill>
              <a:blip r:embed="rId6"/>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1" y="4210206"/>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6" y="2619595"/>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3" y="2929784"/>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491" y="4631968"/>
            <a:ext cx="552951" cy="386793"/>
          </a:xfrm>
          <a:prstGeom prst="rect">
            <a:avLst/>
          </a:prstGeom>
        </p:spPr>
      </p:pic>
      <p:sp>
        <p:nvSpPr>
          <p:cNvPr id="15" name="Rounded Rectangle 14">
            <a:extLst>
              <a:ext uri="{FF2B5EF4-FFF2-40B4-BE49-F238E27FC236}">
                <a16:creationId xmlns:a16="http://schemas.microsoft.com/office/drawing/2014/main" id="{FD75B24F-F7C7-5549-BD06-51182B7F7ADE}"/>
              </a:ext>
            </a:extLst>
          </p:cNvPr>
          <p:cNvSpPr/>
          <p:nvPr/>
        </p:nvSpPr>
        <p:spPr>
          <a:xfrm>
            <a:off x="9352540" y="5192521"/>
            <a:ext cx="914400"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7030A0"/>
                </a:solidFil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4" y="2929784"/>
            <a:ext cx="1705646" cy="2262737"/>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0C0DA879-4A6B-B842-8254-735A6A285A60}"/>
              </a:ext>
            </a:extLst>
          </p:cNvPr>
          <p:cNvSpPr/>
          <p:nvPr/>
        </p:nvSpPr>
        <p:spPr>
          <a:xfrm>
            <a:off x="4373311" y="2908780"/>
            <a:ext cx="1534683" cy="413478"/>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Admin APIs</a:t>
            </a:r>
          </a:p>
        </p:txBody>
      </p:sp>
      <p:cxnSp>
        <p:nvCxnSpPr>
          <p:cNvPr id="70" name="Elbow Connector 69">
            <a:extLst>
              <a:ext uri="{FF2B5EF4-FFF2-40B4-BE49-F238E27FC236}">
                <a16:creationId xmlns:a16="http://schemas.microsoft.com/office/drawing/2014/main" id="{98566ADB-5CEA-7941-AACF-A347236E2BF9}"/>
              </a:ext>
            </a:extLst>
          </p:cNvPr>
          <p:cNvCxnSpPr>
            <a:cxnSpLocks/>
            <a:stCxn id="15" idx="3"/>
            <a:endCxn id="69" idx="0"/>
          </p:cNvCxnSpPr>
          <p:nvPr/>
        </p:nvCxnSpPr>
        <p:spPr>
          <a:xfrm flipH="1" flipV="1">
            <a:off x="5140653" y="2908780"/>
            <a:ext cx="5126287" cy="2740941"/>
          </a:xfrm>
          <a:prstGeom prst="bentConnector4">
            <a:avLst>
              <a:gd name="adj1" fmla="val -4459"/>
              <a:gd name="adj2" fmla="val 130581"/>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7" y="399135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1" name="Oval 70">
            <a:extLst>
              <a:ext uri="{FF2B5EF4-FFF2-40B4-BE49-F238E27FC236}">
                <a16:creationId xmlns:a16="http://schemas.microsoft.com/office/drawing/2014/main" id="{BA5068DF-FB86-C34A-BA2E-5F3E5AD1796F}"/>
              </a:ext>
            </a:extLst>
          </p:cNvPr>
          <p:cNvSpPr/>
          <p:nvPr/>
        </p:nvSpPr>
        <p:spPr>
          <a:xfrm>
            <a:off x="5406094" y="4250322"/>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2" name="Oval 71">
            <a:extLst>
              <a:ext uri="{FF2B5EF4-FFF2-40B4-BE49-F238E27FC236}">
                <a16:creationId xmlns:a16="http://schemas.microsoft.com/office/drawing/2014/main" id="{5D76A1AA-A4C4-9843-936F-3DEAA849BEC1}"/>
              </a:ext>
            </a:extLst>
          </p:cNvPr>
          <p:cNvSpPr/>
          <p:nvPr/>
        </p:nvSpPr>
        <p:spPr>
          <a:xfrm>
            <a:off x="6657981" y="383871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3" name="Oval 72">
            <a:extLst>
              <a:ext uri="{FF2B5EF4-FFF2-40B4-BE49-F238E27FC236}">
                <a16:creationId xmlns:a16="http://schemas.microsoft.com/office/drawing/2014/main" id="{E68FC668-8567-254E-AC61-9BC8F1F5321C}"/>
              </a:ext>
            </a:extLst>
          </p:cNvPr>
          <p:cNvSpPr/>
          <p:nvPr/>
        </p:nvSpPr>
        <p:spPr>
          <a:xfrm>
            <a:off x="6595230" y="302292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4" name="Oval 73">
            <a:extLst>
              <a:ext uri="{FF2B5EF4-FFF2-40B4-BE49-F238E27FC236}">
                <a16:creationId xmlns:a16="http://schemas.microsoft.com/office/drawing/2014/main" id="{BF7ED549-503E-7046-BBBE-9ADB884ED142}"/>
              </a:ext>
            </a:extLst>
          </p:cNvPr>
          <p:cNvSpPr/>
          <p:nvPr/>
        </p:nvSpPr>
        <p:spPr>
          <a:xfrm>
            <a:off x="9804592" y="461863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75" name="Oval 74">
            <a:extLst>
              <a:ext uri="{FF2B5EF4-FFF2-40B4-BE49-F238E27FC236}">
                <a16:creationId xmlns:a16="http://schemas.microsoft.com/office/drawing/2014/main" id="{62F55B04-F965-DF49-8F92-2027E9FF17C0}"/>
              </a:ext>
            </a:extLst>
          </p:cNvPr>
          <p:cNvSpPr/>
          <p:nvPr/>
        </p:nvSpPr>
        <p:spPr>
          <a:xfrm>
            <a:off x="10620381" y="541649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4196212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dirty="0"/>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19</a:t>
            </a:fld>
            <a:endParaRPr lang="en-US" dirty="0">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dirty="0">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Fleet-</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dirty="0">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dirty="0">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Orders-command-</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voyages-</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Orders-query-</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Containers-</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dirty="0"/>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20</a:t>
            </a:fld>
            <a:endParaRPr lang="en-US" dirty="0">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User Interface</a:t>
            </a:r>
          </a:p>
          <a:p>
            <a:pPr algn="ctr"/>
            <a:r>
              <a:rPr lang="en-US" sz="1200" dirty="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21</a:t>
            </a:fld>
            <a:endParaRPr lang="en-US" dirty="0">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endParaRPr lang="en-US" sz="1333" dirty="0">
              <a:solidFill>
                <a:srgbClr val="325C80">
                  <a:lumMod val="50000"/>
                </a:srgbClr>
              </a:solidFill>
              <a:latin typeface="Arial"/>
            </a:endParaRP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dirty="0" err="1">
                <a:solidFill>
                  <a:srgbClr val="325C80">
                    <a:lumMod val="50000"/>
                  </a:srgbClr>
                </a:solidFill>
                <a:latin typeface="Arial"/>
              </a:rPr>
              <a:t>ZooKeeper</a:t>
            </a:r>
            <a:r>
              <a:rPr lang="en-US" sz="1400" dirty="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endParaRPr lang="en-US" sz="1200" dirty="0">
                <a:solidFill>
                  <a:srgbClr val="325C80">
                    <a:lumMod val="50000"/>
                  </a:srgbClr>
                </a:solidFill>
                <a:latin typeface="Arial"/>
              </a:endParaRP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dirty="0">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22</a:t>
            </a:fld>
            <a:endParaRPr lang="en-US" dirty="0">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endParaRPr lang="en-US" sz="1200" dirty="0">
              <a:solidFill>
                <a:schemeClr val="accent3">
                  <a:lumMod val="50000"/>
                </a:schemeClr>
              </a:solidFill>
            </a:endParaRP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endParaRPr lang="en-US" sz="1100" dirty="0">
              <a:solidFill>
                <a:schemeClr val="accent3">
                  <a:lumMod val="50000"/>
                </a:schemeClr>
              </a:solidFill>
            </a:endParaRP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dirty="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a:t>
            </a:r>
            <a:r>
              <a:rPr lang="en-US" sz="1000" dirty="0">
                <a:solidFill>
                  <a:schemeClr val="accent3">
                    <a:lumMod val="50000"/>
                  </a:schemeClr>
                </a:solidFill>
              </a:rPr>
              <a:t>new</a:t>
            </a:r>
          </a:p>
        </p:txBody>
      </p:sp>
    </p:spTree>
    <p:extLst>
      <p:ext uri="{BB962C8B-B14F-4D97-AF65-F5344CB8AC3E}">
        <p14:creationId xmlns:p14="http://schemas.microsoft.com/office/powerpoint/2010/main" val="2306553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dirty="0"/>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dirty="0"/>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dirty="0"/>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dirty="0"/>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dirty="0"/>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dirty="0"/>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dirty="0"/>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dirty="0"/>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dirty="0"/>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dirty="0">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Master </a:t>
            </a:r>
            <a:r>
              <a:rPr lang="mr-IN" sz="1200" dirty="0">
                <a:solidFill>
                  <a:srgbClr val="7030A0"/>
                </a:solidFill>
              </a:rPr>
              <a:t>–</a:t>
            </a:r>
            <a:r>
              <a:rPr lang="en-US" sz="1200" dirty="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-masters</a:t>
            </a:r>
          </a:p>
          <a:p>
            <a:pPr algn="ctr"/>
            <a:r>
              <a:rPr lang="en-US" sz="1200" dirty="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-proxies</a:t>
            </a:r>
          </a:p>
          <a:p>
            <a:pPr algn="ctr"/>
            <a:r>
              <a:rPr lang="en-US" sz="1200" dirty="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endParaRPr lang="en-US" sz="1200" dirty="0">
              <a:solidFill>
                <a:srgbClr val="005BBF"/>
              </a:solidFill>
            </a:endParaRPr>
          </a:p>
          <a:p>
            <a:pPr algn="ctr"/>
            <a:r>
              <a:rPr lang="en-US" sz="1200" dirty="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icp-worker2</a:t>
            </a:r>
          </a:p>
          <a:p>
            <a:pPr algn="ctr"/>
            <a:r>
              <a:rPr lang="en-US" sz="1200" dirty="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icp-worker3</a:t>
            </a:r>
          </a:p>
          <a:p>
            <a:pPr algn="ctr"/>
            <a:r>
              <a:rPr lang="en-US" sz="1200" dirty="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endParaRPr lang="en-US" sz="1200" dirty="0">
                <a:solidFill>
                  <a:srgbClr val="9D381C"/>
                </a:solidFill>
              </a:endParaRP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endParaRPr lang="en-US" sz="1200" dirty="0">
                <a:solidFill>
                  <a:srgbClr val="9D381C"/>
                </a:solidFill>
              </a:endParaRP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dirty="0"/>
              <a:t>* The list of components is </a:t>
            </a:r>
            <a:r>
              <a:rPr lang="en-US" sz="1400"/>
              <a:t>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dirty="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dirty="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dirty="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dirty="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dirty="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endParaRPr lang="en-US" sz="1200" dirty="0">
              <a:solidFill>
                <a:srgbClr val="005BBF"/>
              </a:solidFill>
            </a:endParaRPr>
          </a:p>
          <a:p>
            <a:pPr algn="ctr"/>
            <a:r>
              <a:rPr lang="en-US" sz="1200" dirty="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a:t>
            </a:r>
            <a:r>
              <a:rPr lang="en-US" sz="1200">
                <a:solidFill>
                  <a:schemeClr val="tx2">
                    <a:lumMod val="75000"/>
                  </a:schemeClr>
                </a:solidFill>
              </a:rPr>
              <a:t>Stream Processor</a:t>
            </a:r>
            <a:endParaRPr lang="en-US" sz="1200" dirty="0">
              <a:solidFill>
                <a:schemeClr val="tx2">
                  <a:lumMod val="75000"/>
                </a:schemeClr>
              </a:solidFill>
            </a:endParaRP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dirty="0">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endParaRPr lang="en-US" sz="1100" dirty="0">
              <a:solidFill>
                <a:srgbClr val="7030A0"/>
              </a:solidFill>
            </a:endParaRP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7030A0"/>
                </a:solidFill>
              </a:rPr>
              <a:t>Kube</a:t>
            </a:r>
            <a:r>
              <a:rPr lang="en-US" sz="1100" dirty="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dirty="0"/>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err="1"/>
              <a:t>Kstreams</a:t>
            </a:r>
            <a:r>
              <a:rPr lang="en-US" dirty="0"/>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29</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Server Pages</a:t>
            </a:r>
            <a:endParaRPr lang="en-US" sz="1400" dirty="0">
              <a:solidFill>
                <a:srgbClr val="7030A0"/>
              </a:solidFill>
            </a:endParaRP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Shared APIs</a:t>
            </a:r>
            <a:endParaRPr lang="en-US" sz="1400" dirty="0">
              <a:solidFill>
                <a:srgbClr val="7030A0"/>
              </a:solidFill>
            </a:endParaRP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Backend Web APIs</a:t>
            </a:r>
            <a:endParaRPr lang="en-US" sz="1200" dirty="0">
              <a:solidFill>
                <a:srgbClr val="7030A0"/>
              </a:solidFill>
            </a:endParaRP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dirty="0"/>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Reefers</a:t>
            </a:r>
          </a:p>
          <a:p>
            <a:pPr algn="ctr" defTabSz="914377" eaLnBrk="1" fontAlgn="auto" hangingPunct="1">
              <a:spcBef>
                <a:spcPts val="0"/>
              </a:spcBef>
              <a:spcAft>
                <a:spcPts val="0"/>
              </a:spcAft>
            </a:pPr>
            <a:r>
              <a:rPr lang="en-US" sz="1333" dirty="0">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dirty="0" err="1">
                <a:solidFill>
                  <a:schemeClr val="bg1"/>
                </a:solidFill>
              </a:rPr>
              <a:t>Kstreams</a:t>
            </a:r>
            <a:r>
              <a:rPr lang="en-US" sz="1467" dirty="0">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dirty="0"/>
              <a:t>City-containers</a:t>
            </a:r>
          </a:p>
        </p:txBody>
      </p:sp>
    </p:spTree>
    <p:extLst>
      <p:ext uri="{BB962C8B-B14F-4D97-AF65-F5344CB8AC3E}">
        <p14:creationId xmlns:p14="http://schemas.microsoft.com/office/powerpoint/2010/main" val="674602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Springboot</a:t>
            </a:r>
            <a:r>
              <a:rPr lang="en-US" dirty="0"/>
              <a:t> - </a:t>
            </a:r>
            <a:r>
              <a:rPr lang="en-US" dirty="0" err="1"/>
              <a:t>Postgresql</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a:t>
            </a:r>
            <a:r>
              <a:rPr lang="en-US" dirty="0" err="1"/>
              <a:t>kafka</a:t>
            </a:r>
            <a:r>
              <a:rPr lang="en-US"/>
              <a:t> template. </a:t>
            </a:r>
            <a:endParaRPr lang="en-US"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32</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dirty="0"/>
              <a:t>Container Microservice – </a:t>
            </a:r>
            <a:r>
              <a:rPr lang="en-US" sz="2667" dirty="0" err="1"/>
              <a:t>Springboot</a:t>
            </a:r>
            <a:r>
              <a:rPr lang="en-US" sz="2667" dirty="0"/>
              <a:t> - </a:t>
            </a:r>
            <a:r>
              <a:rPr lang="en-US" sz="2667" dirty="0" err="1"/>
              <a:t>Postgresql</a:t>
            </a:r>
            <a:endParaRPr lang="en-US" sz="2667"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schemeClr val="tx2">
                    <a:lumMod val="50000"/>
                  </a:schemeClr>
                </a:solidFill>
                <a:latin typeface="Arial"/>
              </a:rPr>
              <a:t>psql</a:t>
            </a:r>
            <a:endParaRPr lang="en-US" sz="1333" dirty="0">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dirty="0"/>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dirty="0"/>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dirty="0"/>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dirty="0"/>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dirty="0"/>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dirty="0"/>
              <a:t>6</a:t>
            </a:r>
          </a:p>
        </p:txBody>
      </p:sp>
    </p:spTree>
    <p:extLst>
      <p:ext uri="{BB962C8B-B14F-4D97-AF65-F5344CB8AC3E}">
        <p14:creationId xmlns:p14="http://schemas.microsoft.com/office/powerpoint/2010/main" val="1079764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p>
        </p:txBody>
      </p:sp>
    </p:spTree>
    <p:extLst>
      <p:ext uri="{BB962C8B-B14F-4D97-AF65-F5344CB8AC3E}">
        <p14:creationId xmlns:p14="http://schemas.microsoft.com/office/powerpoint/2010/main" val="2217531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dirty="0"/>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36</a:t>
            </a:fld>
            <a:endParaRPr lang="en-US" dirty="0">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37</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dirty="0" err="1"/>
                <a:t>ZooKeeper</a:t>
              </a:r>
              <a:endParaRPr lang="en-US" sz="1333" dirty="0"/>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dirty="0" err="1"/>
                <a:t>Postgresql</a:t>
              </a:r>
              <a:endParaRPr lang="en-US" dirty="0"/>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err="1">
                <a:solidFill>
                  <a:schemeClr val="tx1"/>
                </a:solidFill>
                <a:latin typeface="Arial"/>
              </a:rPr>
              <a:t>FleetMS</a:t>
            </a:r>
            <a:endParaRPr lang="en-US" sz="1333" b="1" dirty="0">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38</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39</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dirty="0" err="1">
                <a:solidFill>
                  <a:schemeClr val="accent1">
                    <a:lumMod val="25000"/>
                  </a:schemeClr>
                </a:solidFill>
              </a:rPr>
              <a:t>containerMetrics</a:t>
            </a:r>
            <a:endParaRPr lang="en-US" dirty="0">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40</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Reefer</a:t>
            </a:r>
          </a:p>
          <a:p>
            <a:pPr algn="ctr"/>
            <a:r>
              <a:rPr lang="en-US" dirty="0"/>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dirty="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dirty="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 </a:t>
            </a:r>
            <a:r>
              <a:rPr lang="en-US" sz="1333" dirty="0" err="1">
                <a:solidFill>
                  <a:prstClr val="white"/>
                </a:solidFill>
                <a:latin typeface="Arial"/>
              </a:rPr>
              <a:t>AppServer</a:t>
            </a:r>
            <a:endParaRPr lang="en-US" sz="1333" dirty="0">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a:p>
            <a:pPr defTabSz="914377" eaLnBrk="1" fontAlgn="auto" hangingPunct="1">
              <a:spcBef>
                <a:spcPts val="0"/>
              </a:spcBef>
              <a:spcAft>
                <a:spcPts val="0"/>
              </a:spcAft>
            </a:pPr>
            <a:r>
              <a:rPr lang="en-US" sz="1333" dirty="0">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a:t>
            </a:r>
            <a:r>
              <a:rPr lang="en-US" dirty="0" err="1"/>
              <a:t>kafka</a:t>
            </a:r>
            <a:endParaRPr lang="en-US" dirty="0"/>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dirty="0"/>
              <a:t>(</a:t>
            </a:r>
            <a:r>
              <a:rPr lang="en-US" sz="1467" dirty="0" err="1"/>
              <a:t>key,values</a:t>
            </a:r>
            <a:r>
              <a:rPr lang="en-US" sz="1467" dirty="0"/>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dirty="0"/>
              <a:t>(24, (24, “</a:t>
            </a:r>
            <a:r>
              <a:rPr lang="en-US" sz="1333" dirty="0" err="1"/>
              <a:t>abc</a:t>
            </a:r>
            <a:r>
              <a:rPr lang="en-US" sz="1333" dirty="0"/>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42</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dirty="0">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dirty="0">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44</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AAE1-C1E0-124D-A391-C2759F1183C7}"/>
              </a:ext>
            </a:extLst>
          </p:cNvPr>
          <p:cNvSpPr>
            <a:spLocks noGrp="1"/>
          </p:cNvSpPr>
          <p:nvPr>
            <p:ph type="title"/>
          </p:nvPr>
        </p:nvSpPr>
        <p:spPr>
          <a:xfrm>
            <a:off x="390788" y="60120"/>
            <a:ext cx="10886813" cy="615570"/>
          </a:xfrm>
        </p:spPr>
        <p:txBody>
          <a:bodyPr/>
          <a:lstStyle/>
          <a:p>
            <a:r>
              <a:rPr lang="en-US" dirty="0"/>
              <a:t>Schema Registry</a:t>
            </a:r>
          </a:p>
        </p:txBody>
      </p:sp>
      <p:sp>
        <p:nvSpPr>
          <p:cNvPr id="4" name="Slide Number Placeholder 3">
            <a:extLst>
              <a:ext uri="{FF2B5EF4-FFF2-40B4-BE49-F238E27FC236}">
                <a16:creationId xmlns:a16="http://schemas.microsoft.com/office/drawing/2014/main" id="{A070367F-4B77-284A-8D02-C8F00A12021B}"/>
              </a:ext>
            </a:extLst>
          </p:cNvPr>
          <p:cNvSpPr>
            <a:spLocks noGrp="1"/>
          </p:cNvSpPr>
          <p:nvPr>
            <p:ph type="sldNum" sz="quarter" idx="12"/>
          </p:nvPr>
        </p:nvSpPr>
        <p:spPr/>
        <p:txBody>
          <a:bodyPr/>
          <a:lstStyle/>
          <a:p>
            <a:fld id="{E9549862-13E2-C34D-815E-8545BD36FC59}" type="slidenum">
              <a:rPr lang="en-US" smtClean="0">
                <a:solidFill>
                  <a:srgbClr val="6D7777"/>
                </a:solidFill>
              </a:rPr>
              <a:pPr/>
              <a:t>45</a:t>
            </a:fld>
            <a:endParaRPr lang="en-US" dirty="0">
              <a:solidFill>
                <a:srgbClr val="6D7777"/>
              </a:solidFill>
            </a:endParaRPr>
          </a:p>
        </p:txBody>
      </p:sp>
      <p:sp>
        <p:nvSpPr>
          <p:cNvPr id="5" name="Rounded Rectangle 4">
            <a:extLst>
              <a:ext uri="{FF2B5EF4-FFF2-40B4-BE49-F238E27FC236}">
                <a16:creationId xmlns:a16="http://schemas.microsoft.com/office/drawing/2014/main" id="{80AC494B-C03D-3647-BCEB-8338B904799E}"/>
              </a:ext>
            </a:extLst>
          </p:cNvPr>
          <p:cNvSpPr/>
          <p:nvPr/>
        </p:nvSpPr>
        <p:spPr>
          <a:xfrm>
            <a:off x="2995222" y="5104167"/>
            <a:ext cx="5158737" cy="9144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Schema Registry</a:t>
            </a:r>
          </a:p>
        </p:txBody>
      </p:sp>
      <p:sp>
        <p:nvSpPr>
          <p:cNvPr id="6" name="Rounded Rectangle 5">
            <a:extLst>
              <a:ext uri="{FF2B5EF4-FFF2-40B4-BE49-F238E27FC236}">
                <a16:creationId xmlns:a16="http://schemas.microsoft.com/office/drawing/2014/main" id="{C405F0E7-499B-6848-9171-B0019259BAA7}"/>
              </a:ext>
            </a:extLst>
          </p:cNvPr>
          <p:cNvSpPr/>
          <p:nvPr/>
        </p:nvSpPr>
        <p:spPr bwMode="auto">
          <a:xfrm>
            <a:off x="4962991"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7" name="Rounded Rectangle 6">
            <a:extLst>
              <a:ext uri="{FF2B5EF4-FFF2-40B4-BE49-F238E27FC236}">
                <a16:creationId xmlns:a16="http://schemas.microsoft.com/office/drawing/2014/main" id="{E59FDCA4-59D9-664B-B22C-66CF1E9D481E}"/>
              </a:ext>
            </a:extLst>
          </p:cNvPr>
          <p:cNvSpPr/>
          <p:nvPr/>
        </p:nvSpPr>
        <p:spPr bwMode="auto">
          <a:xfrm>
            <a:off x="520682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8" name="Rounded Rectangle 7">
            <a:extLst>
              <a:ext uri="{FF2B5EF4-FFF2-40B4-BE49-F238E27FC236}">
                <a16:creationId xmlns:a16="http://schemas.microsoft.com/office/drawing/2014/main" id="{BA173D94-CC1E-2F47-8771-8A9B13AFA8ED}"/>
              </a:ext>
            </a:extLst>
          </p:cNvPr>
          <p:cNvSpPr/>
          <p:nvPr/>
        </p:nvSpPr>
        <p:spPr bwMode="auto">
          <a:xfrm>
            <a:off x="5452390"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 name="Rounded Rectangle 8">
            <a:extLst>
              <a:ext uri="{FF2B5EF4-FFF2-40B4-BE49-F238E27FC236}">
                <a16:creationId xmlns:a16="http://schemas.microsoft.com/office/drawing/2014/main" id="{18905BF9-D627-9348-89B4-D8585375F7E3}"/>
              </a:ext>
            </a:extLst>
          </p:cNvPr>
          <p:cNvSpPr/>
          <p:nvPr/>
        </p:nvSpPr>
        <p:spPr bwMode="auto">
          <a:xfrm>
            <a:off x="5696227"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0" name="Rounded Rectangle 9">
            <a:extLst>
              <a:ext uri="{FF2B5EF4-FFF2-40B4-BE49-F238E27FC236}">
                <a16:creationId xmlns:a16="http://schemas.microsoft.com/office/drawing/2014/main" id="{90AD6947-3F4E-644A-9045-EFB547DAEBE0}"/>
              </a:ext>
            </a:extLst>
          </p:cNvPr>
          <p:cNvSpPr/>
          <p:nvPr/>
        </p:nvSpPr>
        <p:spPr bwMode="auto">
          <a:xfrm>
            <a:off x="594178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1" name="Rounded Rectangle 10">
            <a:extLst>
              <a:ext uri="{FF2B5EF4-FFF2-40B4-BE49-F238E27FC236}">
                <a16:creationId xmlns:a16="http://schemas.microsoft.com/office/drawing/2014/main" id="{560FF92C-4F20-3345-B304-63FC5556055D}"/>
              </a:ext>
            </a:extLst>
          </p:cNvPr>
          <p:cNvSpPr/>
          <p:nvPr/>
        </p:nvSpPr>
        <p:spPr bwMode="auto">
          <a:xfrm>
            <a:off x="6172584"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2" name="AutoShape 4">
            <a:extLst>
              <a:ext uri="{FF2B5EF4-FFF2-40B4-BE49-F238E27FC236}">
                <a16:creationId xmlns:a16="http://schemas.microsoft.com/office/drawing/2014/main" id="{D8CE708D-278D-4440-A7B9-9597A6460147}"/>
              </a:ext>
            </a:extLst>
          </p:cNvPr>
          <p:cNvSpPr>
            <a:spLocks noChangeArrowheads="1"/>
          </p:cNvSpPr>
          <p:nvPr/>
        </p:nvSpPr>
        <p:spPr bwMode="auto">
          <a:xfrm>
            <a:off x="4095328" y="2605748"/>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13" name="TextBox 12">
            <a:extLst>
              <a:ext uri="{FF2B5EF4-FFF2-40B4-BE49-F238E27FC236}">
                <a16:creationId xmlns:a16="http://schemas.microsoft.com/office/drawing/2014/main" id="{78EDDA55-0D08-C743-9F7A-5B7E19E69DFA}"/>
              </a:ext>
            </a:extLst>
          </p:cNvPr>
          <p:cNvSpPr txBox="1"/>
          <p:nvPr/>
        </p:nvSpPr>
        <p:spPr>
          <a:xfrm>
            <a:off x="4896394" y="3584896"/>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14" name="Picture 13">
            <a:extLst>
              <a:ext uri="{FF2B5EF4-FFF2-40B4-BE49-F238E27FC236}">
                <a16:creationId xmlns:a16="http://schemas.microsoft.com/office/drawing/2014/main" id="{BB4FF180-1C05-784B-A46B-40E95FFBD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606" y="2611046"/>
            <a:ext cx="523018" cy="690721"/>
          </a:xfrm>
          <a:prstGeom prst="rect">
            <a:avLst/>
          </a:prstGeom>
        </p:spPr>
      </p:pic>
      <p:sp>
        <p:nvSpPr>
          <p:cNvPr id="16" name="Rectangle 15">
            <a:extLst>
              <a:ext uri="{FF2B5EF4-FFF2-40B4-BE49-F238E27FC236}">
                <a16:creationId xmlns:a16="http://schemas.microsoft.com/office/drawing/2014/main" id="{4E419B7A-9256-9B44-997F-8129F712C493}"/>
              </a:ext>
            </a:extLst>
          </p:cNvPr>
          <p:cNvSpPr/>
          <p:nvPr/>
        </p:nvSpPr>
        <p:spPr>
          <a:xfrm>
            <a:off x="7609245" y="1593835"/>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ID + </a:t>
            </a:r>
          </a:p>
          <a:p>
            <a:pPr algn="ctr"/>
            <a:r>
              <a:rPr lang="en-US" dirty="0">
                <a:solidFill>
                  <a:srgbClr val="0000FF"/>
                </a:solidFill>
              </a:rPr>
              <a:t>message</a:t>
            </a:r>
          </a:p>
        </p:txBody>
      </p:sp>
      <p:sp>
        <p:nvSpPr>
          <p:cNvPr id="17" name="Rectangle 16">
            <a:extLst>
              <a:ext uri="{FF2B5EF4-FFF2-40B4-BE49-F238E27FC236}">
                <a16:creationId xmlns:a16="http://schemas.microsoft.com/office/drawing/2014/main" id="{7F8875B1-016D-8F4E-87D9-0D2CBD9E5EC7}"/>
              </a:ext>
            </a:extLst>
          </p:cNvPr>
          <p:cNvSpPr/>
          <p:nvPr/>
        </p:nvSpPr>
        <p:spPr>
          <a:xfrm>
            <a:off x="390788" y="1078523"/>
            <a:ext cx="2097231" cy="15557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600" dirty="0">
                <a:solidFill>
                  <a:schemeClr val="bg1"/>
                </a:solidFill>
                <a:latin typeface="Arial"/>
              </a:rPr>
              <a:t>Reefer Container  Events Producer</a:t>
            </a:r>
          </a:p>
        </p:txBody>
      </p:sp>
      <p:sp>
        <p:nvSpPr>
          <p:cNvPr id="18" name="Rectangle 17">
            <a:extLst>
              <a:ext uri="{FF2B5EF4-FFF2-40B4-BE49-F238E27FC236}">
                <a16:creationId xmlns:a16="http://schemas.microsoft.com/office/drawing/2014/main" id="{19F0F851-3352-D54C-AB82-33ABBFBBEFA9}"/>
              </a:ext>
            </a:extLst>
          </p:cNvPr>
          <p:cNvSpPr/>
          <p:nvPr/>
        </p:nvSpPr>
        <p:spPr>
          <a:xfrm>
            <a:off x="9130409" y="3127550"/>
            <a:ext cx="2519724" cy="152997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Reefer Container </a:t>
            </a:r>
            <a:r>
              <a:rPr lang="en-US" sz="1600" dirty="0" err="1"/>
              <a:t>Mng</a:t>
            </a:r>
            <a:r>
              <a:rPr lang="en-US" sz="1600" dirty="0"/>
              <a:t> Service (Consumer)</a:t>
            </a:r>
          </a:p>
        </p:txBody>
      </p:sp>
      <p:pic>
        <p:nvPicPr>
          <p:cNvPr id="22" name="Picture 21">
            <a:extLst>
              <a:ext uri="{FF2B5EF4-FFF2-40B4-BE49-F238E27FC236}">
                <a16:creationId xmlns:a16="http://schemas.microsoft.com/office/drawing/2014/main" id="{60028C2D-321B-6D44-8051-FD61517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38" y="5319075"/>
            <a:ext cx="523018" cy="690721"/>
          </a:xfrm>
          <a:prstGeom prst="rect">
            <a:avLst/>
          </a:prstGeom>
        </p:spPr>
      </p:pic>
      <p:sp>
        <p:nvSpPr>
          <p:cNvPr id="23" name="Rectangle 22">
            <a:extLst>
              <a:ext uri="{FF2B5EF4-FFF2-40B4-BE49-F238E27FC236}">
                <a16:creationId xmlns:a16="http://schemas.microsoft.com/office/drawing/2014/main" id="{8DBE4BDA-9CCD-F240-9F81-F1C5F2B7889D}"/>
              </a:ext>
            </a:extLst>
          </p:cNvPr>
          <p:cNvSpPr/>
          <p:nvPr/>
        </p:nvSpPr>
        <p:spPr>
          <a:xfrm>
            <a:off x="3216851" y="1718852"/>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ID + </a:t>
            </a:r>
          </a:p>
          <a:p>
            <a:pPr algn="ctr"/>
            <a:r>
              <a:rPr lang="en-US" dirty="0">
                <a:solidFill>
                  <a:srgbClr val="0000FF"/>
                </a:solidFill>
              </a:rPr>
              <a:t>message</a:t>
            </a:r>
          </a:p>
        </p:txBody>
      </p:sp>
      <p:cxnSp>
        <p:nvCxnSpPr>
          <p:cNvPr id="24" name="Elbow Connector 23">
            <a:extLst>
              <a:ext uri="{FF2B5EF4-FFF2-40B4-BE49-F238E27FC236}">
                <a16:creationId xmlns:a16="http://schemas.microsoft.com/office/drawing/2014/main" id="{7F3887A8-6985-8B48-AAD5-21ED5E27FDF3}"/>
              </a:ext>
            </a:extLst>
          </p:cNvPr>
          <p:cNvCxnSpPr>
            <a:cxnSpLocks/>
            <a:stCxn id="9" idx="0"/>
            <a:endCxn id="16" idx="1"/>
          </p:cNvCxnSpPr>
          <p:nvPr/>
        </p:nvCxnSpPr>
        <p:spPr>
          <a:xfrm rot="5400000" flipH="1" flipV="1">
            <a:off x="6215914" y="1504715"/>
            <a:ext cx="996425" cy="179023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BF94C9BC-39FA-4741-9F32-FF12938CAC65}"/>
              </a:ext>
            </a:extLst>
          </p:cNvPr>
          <p:cNvCxnSpPr>
            <a:cxnSpLocks/>
            <a:stCxn id="16" idx="3"/>
            <a:endCxn id="18" idx="0"/>
          </p:cNvCxnSpPr>
          <p:nvPr/>
        </p:nvCxnSpPr>
        <p:spPr>
          <a:xfrm>
            <a:off x="9367708" y="1901620"/>
            <a:ext cx="1022563" cy="122593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B2EB7B78-E2B2-5345-A508-DDB817EA03BD}"/>
              </a:ext>
            </a:extLst>
          </p:cNvPr>
          <p:cNvCxnSpPr>
            <a:cxnSpLocks/>
            <a:stCxn id="23" idx="3"/>
            <a:endCxn id="11" idx="0"/>
          </p:cNvCxnSpPr>
          <p:nvPr/>
        </p:nvCxnSpPr>
        <p:spPr>
          <a:xfrm>
            <a:off x="4975314" y="2026637"/>
            <a:ext cx="1320051" cy="87140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8D2A221-2580-9B48-A3C5-BE6E9806A7F0}"/>
              </a:ext>
            </a:extLst>
          </p:cNvPr>
          <p:cNvCxnSpPr>
            <a:cxnSpLocks/>
            <a:stCxn id="17" idx="3"/>
            <a:endCxn id="23" idx="1"/>
          </p:cNvCxnSpPr>
          <p:nvPr/>
        </p:nvCxnSpPr>
        <p:spPr>
          <a:xfrm>
            <a:off x="2488019" y="1856412"/>
            <a:ext cx="728832" cy="17022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858B212-3609-D047-8EC0-70BCDF63E0F2}"/>
              </a:ext>
            </a:extLst>
          </p:cNvPr>
          <p:cNvSpPr/>
          <p:nvPr/>
        </p:nvSpPr>
        <p:spPr>
          <a:xfrm>
            <a:off x="1120393" y="408768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Avro Schema </a:t>
            </a:r>
          </a:p>
        </p:txBody>
      </p:sp>
      <p:sp>
        <p:nvSpPr>
          <p:cNvPr id="38" name="Rectangle 37">
            <a:extLst>
              <a:ext uri="{FF2B5EF4-FFF2-40B4-BE49-F238E27FC236}">
                <a16:creationId xmlns:a16="http://schemas.microsoft.com/office/drawing/2014/main" id="{80754DFF-3981-4843-AD49-5209E5CDFA18}"/>
              </a:ext>
            </a:extLst>
          </p:cNvPr>
          <p:cNvSpPr/>
          <p:nvPr/>
        </p:nvSpPr>
        <p:spPr>
          <a:xfrm>
            <a:off x="8725593" y="5252833"/>
            <a:ext cx="119213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Avro Schema </a:t>
            </a:r>
          </a:p>
        </p:txBody>
      </p:sp>
      <p:cxnSp>
        <p:nvCxnSpPr>
          <p:cNvPr id="39" name="Elbow Connector 38">
            <a:extLst>
              <a:ext uri="{FF2B5EF4-FFF2-40B4-BE49-F238E27FC236}">
                <a16:creationId xmlns:a16="http://schemas.microsoft.com/office/drawing/2014/main" id="{A1EBE54F-487A-8A4F-A937-D1B2651200A1}"/>
              </a:ext>
            </a:extLst>
          </p:cNvPr>
          <p:cNvCxnSpPr>
            <a:cxnSpLocks/>
            <a:stCxn id="37" idx="2"/>
            <a:endCxn id="5" idx="1"/>
          </p:cNvCxnSpPr>
          <p:nvPr/>
        </p:nvCxnSpPr>
        <p:spPr>
          <a:xfrm rot="16200000" flipH="1">
            <a:off x="1982301" y="4548446"/>
            <a:ext cx="858112" cy="1167729"/>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C4C377F1-72FA-8B48-9C29-66D3C999B54E}"/>
              </a:ext>
            </a:extLst>
          </p:cNvPr>
          <p:cNvCxnSpPr>
            <a:cxnSpLocks/>
            <a:stCxn id="37" idx="0"/>
            <a:endCxn id="17" idx="2"/>
          </p:cNvCxnSpPr>
          <p:nvPr/>
        </p:nvCxnSpPr>
        <p:spPr>
          <a:xfrm rot="16200000" flipV="1">
            <a:off x="906757" y="3166948"/>
            <a:ext cx="1453385" cy="388089"/>
          </a:xfrm>
          <a:prstGeom prst="bentConnector3">
            <a:avLst>
              <a:gd name="adj1" fmla="val 50000"/>
            </a:avLst>
          </a:prstGeom>
          <a:ln>
            <a:solidFill>
              <a:srgbClr val="1B44A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5427270-EDBB-8449-BB78-BF99E708DB8C}"/>
              </a:ext>
            </a:extLst>
          </p:cNvPr>
          <p:cNvCxnSpPr>
            <a:cxnSpLocks/>
            <a:stCxn id="38" idx="3"/>
            <a:endCxn id="18" idx="2"/>
          </p:cNvCxnSpPr>
          <p:nvPr/>
        </p:nvCxnSpPr>
        <p:spPr>
          <a:xfrm flipV="1">
            <a:off x="9917723" y="4657521"/>
            <a:ext cx="472548" cy="903097"/>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B286AFF0-5635-AB48-8CDE-920EF40CE2C3}"/>
              </a:ext>
            </a:extLst>
          </p:cNvPr>
          <p:cNvCxnSpPr>
            <a:cxnSpLocks/>
            <a:stCxn id="5" idx="3"/>
            <a:endCxn id="38" idx="1"/>
          </p:cNvCxnSpPr>
          <p:nvPr/>
        </p:nvCxnSpPr>
        <p:spPr>
          <a:xfrm flipV="1">
            <a:off x="8153959" y="5560618"/>
            <a:ext cx="571634" cy="749"/>
          </a:xfrm>
          <a:prstGeom prst="bentConnector3">
            <a:avLst>
              <a:gd name="adj1" fmla="val 50000"/>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4A8FB6A-FEC6-D94C-923A-7E9FDE8D6E07}"/>
              </a:ext>
            </a:extLst>
          </p:cNvPr>
          <p:cNvSpPr/>
          <p:nvPr/>
        </p:nvSpPr>
        <p:spPr>
          <a:xfrm>
            <a:off x="732303" y="116187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Cache </a:t>
            </a:r>
          </a:p>
        </p:txBody>
      </p:sp>
      <p:sp>
        <p:nvSpPr>
          <p:cNvPr id="65" name="Rectangle 64">
            <a:extLst>
              <a:ext uri="{FF2B5EF4-FFF2-40B4-BE49-F238E27FC236}">
                <a16:creationId xmlns:a16="http://schemas.microsoft.com/office/drawing/2014/main" id="{3BFFF9BB-25F0-1C47-938C-A4AE29E5C6F4}"/>
              </a:ext>
            </a:extLst>
          </p:cNvPr>
          <p:cNvSpPr/>
          <p:nvPr/>
        </p:nvSpPr>
        <p:spPr>
          <a:xfrm>
            <a:off x="9683171" y="389979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Cache </a:t>
            </a:r>
          </a:p>
        </p:txBody>
      </p:sp>
      <p:sp>
        <p:nvSpPr>
          <p:cNvPr id="66" name="TextBox 65">
            <a:extLst>
              <a:ext uri="{FF2B5EF4-FFF2-40B4-BE49-F238E27FC236}">
                <a16:creationId xmlns:a16="http://schemas.microsoft.com/office/drawing/2014/main" id="{04952274-229A-4148-8E02-DE8C5703B56A}"/>
              </a:ext>
            </a:extLst>
          </p:cNvPr>
          <p:cNvSpPr txBox="1"/>
          <p:nvPr/>
        </p:nvSpPr>
        <p:spPr>
          <a:xfrm>
            <a:off x="10210744" y="5578621"/>
            <a:ext cx="1813317" cy="369332"/>
          </a:xfrm>
          <a:prstGeom prst="rect">
            <a:avLst/>
          </a:prstGeom>
          <a:noFill/>
        </p:spPr>
        <p:txBody>
          <a:bodyPr wrap="none" rtlCol="0">
            <a:spAutoFit/>
          </a:bodyPr>
          <a:lstStyle/>
          <a:p>
            <a:r>
              <a:rPr lang="en-US" dirty="0"/>
              <a:t>Get schema(ID)</a:t>
            </a:r>
          </a:p>
        </p:txBody>
      </p:sp>
      <p:sp>
        <p:nvSpPr>
          <p:cNvPr id="67" name="TextBox 66">
            <a:extLst>
              <a:ext uri="{FF2B5EF4-FFF2-40B4-BE49-F238E27FC236}">
                <a16:creationId xmlns:a16="http://schemas.microsoft.com/office/drawing/2014/main" id="{30A3E60F-4F58-9140-8B6A-95858D15AD94}"/>
              </a:ext>
            </a:extLst>
          </p:cNvPr>
          <p:cNvSpPr txBox="1"/>
          <p:nvPr/>
        </p:nvSpPr>
        <p:spPr>
          <a:xfrm>
            <a:off x="423467" y="2825785"/>
            <a:ext cx="1018227" cy="646331"/>
          </a:xfrm>
          <a:prstGeom prst="rect">
            <a:avLst/>
          </a:prstGeom>
          <a:noFill/>
        </p:spPr>
        <p:txBody>
          <a:bodyPr wrap="none" rtlCol="0">
            <a:spAutoFit/>
          </a:bodyPr>
          <a:lstStyle/>
          <a:p>
            <a:r>
              <a:rPr lang="en-US" dirty="0"/>
              <a:t>register </a:t>
            </a:r>
          </a:p>
          <a:p>
            <a:r>
              <a:rPr lang="en-US" dirty="0"/>
              <a:t>schema</a:t>
            </a:r>
          </a:p>
        </p:txBody>
      </p:sp>
      <p:sp>
        <p:nvSpPr>
          <p:cNvPr id="69" name="TextBox 68">
            <a:extLst>
              <a:ext uri="{FF2B5EF4-FFF2-40B4-BE49-F238E27FC236}">
                <a16:creationId xmlns:a16="http://schemas.microsoft.com/office/drawing/2014/main" id="{D0EF27C5-8559-774B-AADE-885E637AF1FB}"/>
              </a:ext>
            </a:extLst>
          </p:cNvPr>
          <p:cNvSpPr txBox="1"/>
          <p:nvPr/>
        </p:nvSpPr>
        <p:spPr>
          <a:xfrm>
            <a:off x="1538461" y="2661437"/>
            <a:ext cx="944489" cy="276999"/>
          </a:xfrm>
          <a:prstGeom prst="rect">
            <a:avLst/>
          </a:prstGeom>
          <a:noFill/>
        </p:spPr>
        <p:txBody>
          <a:bodyPr wrap="none" rtlCol="0">
            <a:spAutoFit/>
          </a:bodyPr>
          <a:lstStyle/>
          <a:p>
            <a:r>
              <a:rPr lang="en-US" sz="1200" dirty="0">
                <a:solidFill>
                  <a:srgbClr val="0000FF"/>
                </a:solidFill>
              </a:rPr>
              <a:t>Schema ID</a:t>
            </a:r>
          </a:p>
        </p:txBody>
      </p:sp>
      <p:sp>
        <p:nvSpPr>
          <p:cNvPr id="70" name="Rectangle 69">
            <a:hlinkClick r:id="rId3"/>
            <a:extLst>
              <a:ext uri="{FF2B5EF4-FFF2-40B4-BE49-F238E27FC236}">
                <a16:creationId xmlns:a16="http://schemas.microsoft.com/office/drawing/2014/main" id="{4FC8BFFF-330E-764F-AD79-B4FE829AF66C}"/>
              </a:ext>
            </a:extLst>
          </p:cNvPr>
          <p:cNvSpPr/>
          <p:nvPr/>
        </p:nvSpPr>
        <p:spPr>
          <a:xfrm>
            <a:off x="753901" y="6379297"/>
            <a:ext cx="9259704" cy="369332"/>
          </a:xfrm>
          <a:prstGeom prst="rect">
            <a:avLst/>
          </a:prstGeom>
        </p:spPr>
        <p:txBody>
          <a:bodyPr wrap="square">
            <a:spAutoFit/>
          </a:bodyPr>
          <a:lstStyle/>
          <a:p>
            <a:r>
              <a:rPr lang="en-US" dirty="0">
                <a:hlinkClick r:id="rId3"/>
              </a:rPr>
              <a:t>https://ibm-cloud-architecture.github.io/refarch-kc/avro/avro/</a:t>
            </a:r>
            <a:endParaRPr lang="en-US" dirty="0"/>
          </a:p>
        </p:txBody>
      </p:sp>
    </p:spTree>
    <p:extLst>
      <p:ext uri="{BB962C8B-B14F-4D97-AF65-F5344CB8AC3E}">
        <p14:creationId xmlns:p14="http://schemas.microsoft.com/office/powerpoint/2010/main" val="3638310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dirty="0"/>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46</a:t>
            </a:fld>
            <a:endParaRPr lang="en-US"/>
          </a:p>
        </p:txBody>
      </p:sp>
    </p:spTree>
    <p:extLst>
      <p:ext uri="{BB962C8B-B14F-4D97-AF65-F5344CB8AC3E}">
        <p14:creationId xmlns:p14="http://schemas.microsoft.com/office/powerpoint/2010/main" val="4235636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078-2A88-E949-B154-356BE6C700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D27D85-F947-DB4B-81B5-836D389C2683}"/>
              </a:ext>
            </a:extLst>
          </p:cNvPr>
          <p:cNvSpPr>
            <a:spLocks noGrp="1"/>
          </p:cNvSpPr>
          <p:nvPr>
            <p:ph idx="1"/>
          </p:nvPr>
        </p:nvSpPr>
        <p:spPr/>
        <p:txBody>
          <a:bodyPr/>
          <a:lstStyle/>
          <a:p>
            <a:endParaRPr lang="en-US" dirty="0"/>
          </a:p>
          <a:p>
            <a:endParaRPr lang="en-US" dirty="0"/>
          </a:p>
          <a:p>
            <a:endParaRPr lang="en-US" dirty="0"/>
          </a:p>
          <a:p>
            <a:endParaRPr lang="en-US" dirty="0"/>
          </a:p>
          <a:p>
            <a:r>
              <a:rPr lang="en-US" dirty="0"/>
              <a:t>See separate deck in </a:t>
            </a:r>
            <a:r>
              <a:rPr lang="en-US" dirty="0" err="1"/>
              <a:t>refarch</a:t>
            </a:r>
            <a:r>
              <a:rPr lang="en-US" dirty="0"/>
              <a:t>-kc-order-</a:t>
            </a:r>
            <a:r>
              <a:rPr lang="en-US" dirty="0" err="1"/>
              <a:t>ms</a:t>
            </a:r>
            <a:r>
              <a:rPr lang="en-US" dirty="0"/>
              <a:t> project</a:t>
            </a:r>
          </a:p>
        </p:txBody>
      </p:sp>
      <p:sp>
        <p:nvSpPr>
          <p:cNvPr id="4" name="Slide Number Placeholder 3">
            <a:extLst>
              <a:ext uri="{FF2B5EF4-FFF2-40B4-BE49-F238E27FC236}">
                <a16:creationId xmlns:a16="http://schemas.microsoft.com/office/drawing/2014/main" id="{37857499-F763-F043-894E-D96B417042D1}"/>
              </a:ext>
            </a:extLst>
          </p:cNvPr>
          <p:cNvSpPr>
            <a:spLocks noGrp="1"/>
          </p:cNvSpPr>
          <p:nvPr>
            <p:ph type="sldNum" sz="quarter" idx="12"/>
          </p:nvPr>
        </p:nvSpPr>
        <p:spPr/>
        <p:txBody>
          <a:bodyPr/>
          <a:lstStyle/>
          <a:p>
            <a:fld id="{E9549862-13E2-C34D-815E-8545BD36FC59}" type="slidenum">
              <a:rPr lang="en-US" smtClean="0">
                <a:solidFill>
                  <a:srgbClr val="6D7777"/>
                </a:solidFill>
              </a:rPr>
              <a:pPr/>
              <a:t>47</a:t>
            </a:fld>
            <a:endParaRPr lang="en-US" dirty="0">
              <a:solidFill>
                <a:srgbClr val="6D7777"/>
              </a:solidFill>
            </a:endParaRPr>
          </a:p>
        </p:txBody>
      </p:sp>
    </p:spTree>
    <p:extLst>
      <p:ext uri="{BB962C8B-B14F-4D97-AF65-F5344CB8AC3E}">
        <p14:creationId xmlns:p14="http://schemas.microsoft.com/office/powerpoint/2010/main" val="23625360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48</a:t>
            </a:fld>
            <a:endParaRPr lang="en-US"/>
          </a:p>
        </p:txBody>
      </p:sp>
    </p:spTree>
    <p:extLst>
      <p:ext uri="{BB962C8B-B14F-4D97-AF65-F5344CB8AC3E}">
        <p14:creationId xmlns:p14="http://schemas.microsoft.com/office/powerpoint/2010/main" val="10241225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dirty="0"/>
              <a:t>voyages-</a:t>
            </a:r>
            <a:r>
              <a:rPr lang="en-US" sz="2400" dirty="0" err="1"/>
              <a:t>ms</a:t>
            </a:r>
            <a:br>
              <a:rPr lang="en-US" dirty="0"/>
            </a:br>
            <a:br>
              <a:rPr lang="en-US" dirty="0"/>
            </a:br>
            <a:r>
              <a:rPr lang="en-US" dirty="0"/>
              <a:t>Assign order to voyage: POST to /{</a:t>
            </a:r>
            <a:r>
              <a:rPr lang="en-US" dirty="0" err="1"/>
              <a:t>voyageID</a:t>
            </a:r>
            <a:r>
              <a:rPr lang="en-US" dirty="0"/>
              <a:t>}/assign</a:t>
            </a:r>
          </a:p>
          <a:p>
            <a:endParaRPr lang="en-US" dirty="0"/>
          </a:p>
          <a:p>
            <a:r>
              <a:rPr lang="en-US" dirty="0"/>
              <a:t>Body: </a:t>
            </a:r>
          </a:p>
          <a:p>
            <a:r>
              <a:rPr lang="en-GB" sz="1000" dirty="0"/>
              <a:t> {</a:t>
            </a:r>
          </a:p>
          <a:p>
            <a:r>
              <a:rPr lang="en-GB" sz="1000" dirty="0"/>
              <a:t>   "</a:t>
            </a:r>
            <a:r>
              <a:rPr lang="en-GB" sz="1000" dirty="0" err="1"/>
              <a:t>orderID</a:t>
            </a:r>
            <a:r>
              <a:rPr lang="en-GB" sz="1000" dirty="0"/>
              <a:t>": " dfd79376-c46e-41c4-aa88-08a3594fe2f8 ", </a:t>
            </a:r>
          </a:p>
          <a:p>
            <a:r>
              <a:rPr lang="en-GB" sz="1000" dirty="0"/>
              <a:t>   "containers": 2</a:t>
            </a:r>
          </a:p>
          <a:p>
            <a:r>
              <a:rPr lang="en-GB" sz="1000" dirty="0"/>
              <a:t> }</a:t>
            </a:r>
            <a:endParaRPr lang="en-GB" dirty="0"/>
          </a:p>
          <a:p>
            <a:r>
              <a:rPr lang="en-GB" dirty="0"/>
              <a:t>Response: TBD</a:t>
            </a:r>
          </a:p>
        </p:txBody>
      </p:sp>
    </p:spTree>
    <p:extLst>
      <p:ext uri="{BB962C8B-B14F-4D97-AF65-F5344CB8AC3E}">
        <p14:creationId xmlns:p14="http://schemas.microsoft.com/office/powerpoint/2010/main" val="2105566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dirty="0"/>
              <a:t>voyages-</a:t>
            </a:r>
            <a:r>
              <a:rPr lang="en-US" sz="2400" dirty="0" err="1"/>
              <a:t>ms</a:t>
            </a:r>
            <a:br>
              <a:rPr lang="en-US" dirty="0"/>
            </a:br>
            <a:endParaRPr lang="en-US" dirty="0"/>
          </a:p>
          <a:p>
            <a:r>
              <a:rPr lang="en-US" dirty="0"/>
              <a:t>Get all: GET to /</a:t>
            </a:r>
          </a:p>
          <a:p>
            <a:endParaRPr lang="en-US" dirty="0"/>
          </a:p>
          <a:p>
            <a:r>
              <a:rPr lang="en-GB" dirty="0"/>
              <a:t>Response:</a:t>
            </a:r>
          </a:p>
          <a:p>
            <a:r>
              <a:rPr lang="en-GB" sz="1000" dirty="0"/>
              <a:t>[ </a:t>
            </a:r>
          </a:p>
          <a:p>
            <a:r>
              <a:rPr lang="en-GB" sz="1000" dirty="0"/>
              <a:t>  {"voyageID":"100", "shipID":"ship1",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  {"voyageID":"200", "shipID":"ship2",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  {"voyageID":"300", "shipID":"ship3",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a:t>
            </a:r>
          </a:p>
          <a:p>
            <a:endParaRPr lang="en-GB" dirty="0"/>
          </a:p>
          <a:p>
            <a:r>
              <a:rPr lang="en-GB" dirty="0"/>
              <a:t>Should include remaining free slots</a:t>
            </a:r>
          </a:p>
          <a:p>
            <a:r>
              <a:rPr lang="en-GB" dirty="0"/>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dirty="0"/>
              <a:t>voyages-</a:t>
            </a:r>
            <a:r>
              <a:rPr lang="en-US" sz="2400" dirty="0" err="1"/>
              <a:t>ms</a:t>
            </a:r>
            <a:br>
              <a:rPr lang="en-US" dirty="0"/>
            </a:br>
            <a:endParaRPr lang="en-US" dirty="0"/>
          </a:p>
          <a:p>
            <a:r>
              <a:rPr lang="en-US" dirty="0"/>
              <a:t>Get by ID: GET to /{</a:t>
            </a:r>
            <a:r>
              <a:rPr lang="en-US" dirty="0" err="1"/>
              <a:t>voyageID</a:t>
            </a:r>
            <a:r>
              <a:rPr lang="en-US" dirty="0"/>
              <a:t>}</a:t>
            </a:r>
          </a:p>
          <a:p>
            <a:endParaRPr lang="en-US" dirty="0"/>
          </a:p>
          <a:p>
            <a:r>
              <a:rPr lang="en-GB" dirty="0"/>
              <a:t>Response:</a:t>
            </a:r>
          </a:p>
          <a:p>
            <a:endParaRPr lang="en-GB" sz="1000" dirty="0"/>
          </a:p>
          <a:p>
            <a:r>
              <a:rPr lang="en-GB" sz="1000" dirty="0"/>
              <a:t>{"voyageID":"100", "shipID":"ship1", "</a:t>
            </a:r>
            <a:r>
              <a:rPr lang="en-GB" sz="1000" dirty="0" err="1"/>
              <a:t>srcPort</a:t>
            </a:r>
            <a:r>
              <a:rPr lang="en-GB" sz="1000" dirty="0"/>
              <a:t>":"NYC", "plannedDeparture":"2019-02-01T20:20Z", "</a:t>
            </a:r>
            <a:r>
              <a:rPr lang="en-GB" sz="1000" dirty="0" err="1"/>
              <a:t>destPort</a:t>
            </a:r>
            <a:r>
              <a:rPr lang="en-GB" sz="1000" dirty="0"/>
              <a:t>":"LON", "plannedArrival":"2019-02-10T20:20Z"},</a:t>
            </a:r>
          </a:p>
          <a:p>
            <a:endParaRPr lang="en-GB" dirty="0"/>
          </a:p>
          <a:p>
            <a:r>
              <a:rPr lang="en-GB" dirty="0"/>
              <a:t>Should include remaining free slots</a:t>
            </a:r>
          </a:p>
          <a:p>
            <a:r>
              <a:rPr lang="en-GB" dirty="0"/>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dirty="0"/>
              <a:t>voyages-</a:t>
            </a:r>
            <a:r>
              <a:rPr lang="en-US" dirty="0" err="1"/>
              <a:t>ms</a:t>
            </a:r>
            <a:endParaRPr lang="en-US" dirty="0"/>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dirty="0" err="1"/>
              <a:t>GetAll</a:t>
            </a:r>
            <a:endParaRPr lang="en-US" dirty="0"/>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dirty="0"/>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dirty="0" err="1"/>
              <a:t>GetById</a:t>
            </a:r>
            <a:endParaRPr lang="en-US" dirty="0"/>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dirty="0"/>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dirty="0" err="1"/>
              <a:t>OrderAssigned</a:t>
            </a:r>
            <a:endParaRPr lang="en-US" dirty="0"/>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dirty="0" err="1"/>
              <a:t>OrderAssigned</a:t>
            </a:r>
            <a:endParaRPr lang="en-US" dirty="0"/>
          </a:p>
        </p:txBody>
      </p:sp>
    </p:spTree>
    <p:extLst>
      <p:ext uri="{BB962C8B-B14F-4D97-AF65-F5344CB8AC3E}">
        <p14:creationId xmlns:p14="http://schemas.microsoft.com/office/powerpoint/2010/main" val="14830804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dirty="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53</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dirty="0"/>
                        <a:t>Topic</a:t>
                      </a:r>
                    </a:p>
                  </a:txBody>
                  <a:tcPr/>
                </a:tc>
                <a:tc>
                  <a:txBody>
                    <a:bodyPr/>
                    <a:lstStyle/>
                    <a:p>
                      <a:r>
                        <a:rPr lang="en-US" sz="1200" dirty="0" err="1"/>
                        <a:t>EventType</a:t>
                      </a:r>
                      <a:endParaRPr lang="en-US" sz="1200" dirty="0"/>
                    </a:p>
                  </a:txBody>
                  <a:tcPr/>
                </a:tc>
                <a:tc>
                  <a:txBody>
                    <a:bodyPr/>
                    <a:lstStyle/>
                    <a:p>
                      <a:r>
                        <a:rPr lang="en-US" sz="1200" dirty="0"/>
                        <a:t>Event Data</a:t>
                      </a:r>
                    </a:p>
                  </a:txBody>
                  <a:tcPr/>
                </a:tc>
                <a:tc>
                  <a:txBody>
                    <a:bodyPr/>
                    <a:lstStyle/>
                    <a:p>
                      <a:r>
                        <a:rPr lang="en-US" sz="1200" dirty="0"/>
                        <a:t>Emitter</a:t>
                      </a:r>
                    </a:p>
                  </a:txBody>
                  <a:tcPr/>
                </a:tc>
                <a:tc>
                  <a:txBody>
                    <a:bodyPr/>
                    <a:lstStyle/>
                    <a:p>
                      <a:r>
                        <a:rPr lang="en-US" sz="1200" dirty="0"/>
                        <a:t>Users </a:t>
                      </a:r>
                    </a:p>
                  </a:txBody>
                  <a:tcPr/>
                </a:tc>
                <a:extLst>
                  <a:ext uri="{0D108BD9-81ED-4DB2-BD59-A6C34878D82A}">
                    <a16:rowId xmlns:a16="http://schemas.microsoft.com/office/drawing/2014/main" val="1991818524"/>
                  </a:ext>
                </a:extLst>
              </a:tr>
              <a:tr h="248622">
                <a:tc rowSpan="5">
                  <a:txBody>
                    <a:bodyPr/>
                    <a:lstStyle/>
                    <a:p>
                      <a:r>
                        <a:rPr lang="en-US" sz="1100" dirty="0"/>
                        <a:t>Orders</a:t>
                      </a:r>
                    </a:p>
                  </a:txBody>
                  <a:tcPr/>
                </a:tc>
                <a:tc>
                  <a:txBody>
                    <a:bodyPr/>
                    <a:lstStyle/>
                    <a:p>
                      <a:r>
                        <a:rPr lang="en-US" sz="1100" dirty="0" err="1"/>
                        <a:t>newOrder</a:t>
                      </a:r>
                      <a:endParaRPr lang="en-US" sz="1100" dirty="0"/>
                    </a:p>
                  </a:txBody>
                  <a:tcPr/>
                </a:tc>
                <a:tc>
                  <a:txBody>
                    <a:bodyPr/>
                    <a:lstStyle/>
                    <a:p>
                      <a:r>
                        <a:rPr lang="en-US" sz="1100" dirty="0" err="1"/>
                        <a:t>pickupFrom</a:t>
                      </a:r>
                      <a:r>
                        <a:rPr lang="en-US" sz="1100" dirty="0"/>
                        <a:t>, </a:t>
                      </a:r>
                      <a:r>
                        <a:rPr lang="en-US" sz="1100" dirty="0" err="1"/>
                        <a:t>deliverTo</a:t>
                      </a:r>
                      <a:r>
                        <a:rPr lang="en-US" sz="1100" dirty="0"/>
                        <a:t>, </a:t>
                      </a:r>
                      <a:r>
                        <a:rPr lang="en-US" sz="1100" dirty="0" err="1"/>
                        <a:t>pickupAfter</a:t>
                      </a:r>
                      <a:r>
                        <a:rPr lang="en-US" sz="1100" dirty="0"/>
                        <a:t>, </a:t>
                      </a:r>
                      <a:r>
                        <a:rPr lang="en-US" sz="1100" dirty="0" err="1"/>
                        <a:t>deliverBy,refid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dirty="0" err="1"/>
                        <a:t>bookedVoyage</a:t>
                      </a:r>
                      <a:endParaRPr lang="en-US" sz="1100" dirty="0"/>
                    </a:p>
                  </a:txBody>
                  <a:tcPr/>
                </a:tc>
                <a:tc>
                  <a:txBody>
                    <a:bodyPr/>
                    <a:lstStyle/>
                    <a:p>
                      <a:r>
                        <a:rPr lang="en-US" sz="1100" dirty="0" err="1"/>
                        <a:t>OrderID</a:t>
                      </a:r>
                      <a:r>
                        <a:rPr lang="en-US" sz="1100" dirty="0"/>
                        <a:t>, Voyage, Ship, Dates, </a:t>
                      </a:r>
                      <a:r>
                        <a:rPr lang="en-US" sz="1100" dirty="0" err="1"/>
                        <a:t>refid</a:t>
                      </a:r>
                      <a:r>
                        <a:rPr lang="en-US" sz="1100" dirty="0"/>
                        <a:t> </a:t>
                      </a:r>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 </a:t>
                      </a:r>
                      <a:r>
                        <a:rPr lang="en-US" sz="1100" dirty="0" err="1"/>
                        <a:t>OrdersQ</a:t>
                      </a:r>
                      <a:r>
                        <a:rPr lang="en-US" sz="1100" dirty="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dirty="0" err="1"/>
                        <a:t>noAvailability</a:t>
                      </a:r>
                      <a:endParaRPr lang="en-US" sz="1100" dirty="0"/>
                    </a:p>
                  </a:txBody>
                  <a:tcPr/>
                </a:tc>
                <a:tc>
                  <a:txBody>
                    <a:bodyPr/>
                    <a:lstStyle/>
                    <a:p>
                      <a:r>
                        <a:rPr lang="en-US" sz="1100" dirty="0" err="1"/>
                        <a:t>OrderId</a:t>
                      </a:r>
                      <a:r>
                        <a:rPr lang="en-US" sz="1100" dirty="0"/>
                        <a:t>, </a:t>
                      </a:r>
                      <a:r>
                        <a:rPr lang="en-US" sz="1100" dirty="0" err="1"/>
                        <a:t>refid</a:t>
                      </a:r>
                      <a:r>
                        <a:rPr lang="en-US" sz="1100" dirty="0"/>
                        <a:t> </a:t>
                      </a:r>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dirty="0" err="1"/>
                        <a:t>allocatedContainer</a:t>
                      </a:r>
                      <a:endParaRPr lang="en-US" sz="1100" dirty="0"/>
                    </a:p>
                  </a:txBody>
                  <a:tcPr/>
                </a:tc>
                <a:tc>
                  <a:txBody>
                    <a:bodyPr/>
                    <a:lstStyle/>
                    <a:p>
                      <a:r>
                        <a:rPr lang="en-US" sz="1100" dirty="0" err="1"/>
                        <a:t>OrderId</a:t>
                      </a:r>
                      <a:r>
                        <a:rPr lang="en-US" sz="1100" dirty="0"/>
                        <a:t>,  container ID  </a:t>
                      </a:r>
                    </a:p>
                  </a:txBody>
                  <a:tcPr/>
                </a:tc>
                <a:tc>
                  <a:txBody>
                    <a:bodyPr/>
                    <a:lstStyle/>
                    <a:p>
                      <a:r>
                        <a:rPr lang="en-US" sz="1100" dirty="0" err="1"/>
                        <a:t>ContainersMS</a:t>
                      </a:r>
                      <a:r>
                        <a:rPr lang="en-US" sz="1100" dirty="0"/>
                        <a:t> </a:t>
                      </a:r>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dirty="0" err="1"/>
                        <a:t>ContainerOnShip</a:t>
                      </a:r>
                      <a:endParaRPr lang="en-US" sz="1100" dirty="0"/>
                    </a:p>
                  </a:txBody>
                  <a:tcPr/>
                </a:tc>
                <a:tc>
                  <a:txBody>
                    <a:bodyPr/>
                    <a:lstStyle/>
                    <a:p>
                      <a:r>
                        <a:rPr lang="en-US" sz="1100" dirty="0" err="1"/>
                        <a:t>ContainerId</a:t>
                      </a:r>
                      <a:r>
                        <a:rPr lang="en-US" sz="1100" dirty="0"/>
                        <a:t>, </a:t>
                      </a:r>
                      <a:r>
                        <a:rPr lang="en-US" sz="1100" dirty="0" err="1"/>
                        <a:t>OrderId</a:t>
                      </a:r>
                      <a:r>
                        <a:rPr lang="en-US" sz="1100" dirty="0"/>
                        <a:t>, </a:t>
                      </a:r>
                      <a:r>
                        <a:rPr lang="en-US" sz="1100" dirty="0" err="1"/>
                        <a:t>VoyageId</a:t>
                      </a:r>
                      <a:endParaRPr lang="en-US" sz="1100" dirty="0"/>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1529784150"/>
                  </a:ext>
                </a:extLst>
              </a:tr>
              <a:tr h="248622">
                <a:tc>
                  <a:txBody>
                    <a:bodyPr/>
                    <a:lstStyle/>
                    <a:p>
                      <a:r>
                        <a:rPr lang="en-US" sz="1100" dirty="0"/>
                        <a:t>Containers</a:t>
                      </a:r>
                    </a:p>
                  </a:txBody>
                  <a:tcPr/>
                </a:tc>
                <a:tc>
                  <a:txBody>
                    <a:bodyPr/>
                    <a:lstStyle/>
                    <a:p>
                      <a:r>
                        <a:rPr lang="en-US" sz="1100" dirty="0" err="1"/>
                        <a:t>needEmpty</a:t>
                      </a:r>
                      <a:endParaRPr lang="en-US" sz="1100" dirty="0"/>
                    </a:p>
                  </a:txBody>
                  <a:tcPr/>
                </a:tc>
                <a:tc>
                  <a:txBody>
                    <a:bodyPr/>
                    <a:lstStyle/>
                    <a:p>
                      <a:r>
                        <a:rPr lang="en-US" sz="1100" dirty="0" err="1"/>
                        <a:t>OrderId</a:t>
                      </a:r>
                      <a:r>
                        <a:rPr lang="en-US" sz="1100" dirty="0"/>
                        <a:t>, </a:t>
                      </a:r>
                      <a:r>
                        <a:rPr lang="en-US" sz="1100" dirty="0" err="1"/>
                        <a:t>atPort</a:t>
                      </a:r>
                      <a:r>
                        <a:rPr lang="en-US" sz="1100" dirty="0"/>
                        <a:t>,  date,</a:t>
                      </a:r>
                    </a:p>
                  </a:txBody>
                  <a:tcPr/>
                </a:tc>
                <a:tc>
                  <a:txBody>
                    <a:bodyPr/>
                    <a:lstStyle/>
                    <a:p>
                      <a:r>
                        <a:rPr lang="en-US" sz="1100" dirty="0" err="1"/>
                        <a:t>OrdersMS</a:t>
                      </a:r>
                      <a:endParaRPr lang="en-US" sz="1100" dirty="0"/>
                    </a:p>
                  </a:txBody>
                  <a:tcPr/>
                </a:tc>
                <a:tc>
                  <a:txBody>
                    <a:bodyPr/>
                    <a:lstStyle/>
                    <a:p>
                      <a:r>
                        <a:rPr lang="en-US" sz="1100" dirty="0" err="1"/>
                        <a:t>ContainersMS</a:t>
                      </a:r>
                      <a:endParaRPr lang="en-US" sz="1100" dirty="0"/>
                    </a:p>
                  </a:txBody>
                  <a:tcPr/>
                </a:tc>
                <a:extLst>
                  <a:ext uri="{0D108BD9-81ED-4DB2-BD59-A6C34878D82A}">
                    <a16:rowId xmlns:a16="http://schemas.microsoft.com/office/drawing/2014/main" val="3548769132"/>
                  </a:ext>
                </a:extLst>
              </a:tr>
              <a:tr h="248622">
                <a:tc rowSpan="2">
                  <a:txBody>
                    <a:bodyPr/>
                    <a:lstStyle/>
                    <a:p>
                      <a:r>
                        <a:rPr lang="en-US" sz="1100" dirty="0"/>
                        <a:t>Voyages</a:t>
                      </a:r>
                    </a:p>
                  </a:txBody>
                  <a:tcPr/>
                </a:tc>
                <a:tc>
                  <a:txBody>
                    <a:bodyPr/>
                    <a:lstStyle/>
                    <a:p>
                      <a:r>
                        <a:rPr lang="en-US" sz="1100" dirty="0" err="1"/>
                        <a:t>FullContainerReady</a:t>
                      </a:r>
                      <a:endParaRPr lang="en-US" sz="1100" dirty="0"/>
                    </a:p>
                  </a:txBody>
                  <a:tcPr/>
                </a:tc>
                <a:tc>
                  <a:txBody>
                    <a:bodyPr/>
                    <a:lstStyle/>
                    <a:p>
                      <a:r>
                        <a:rPr lang="en-US" sz="1100" dirty="0" err="1"/>
                        <a:t>OrderId,ContainerId,VoyageId</a:t>
                      </a:r>
                      <a:endParaRPr lang="en-US" sz="1100" dirty="0"/>
                    </a:p>
                  </a:txBody>
                  <a:tcPr/>
                </a:tc>
                <a:tc>
                  <a:txBody>
                    <a:bodyPr/>
                    <a:lstStyle/>
                    <a:p>
                      <a:r>
                        <a:rPr lang="en-US" sz="1100" dirty="0" err="1"/>
                        <a:t>OrdersMS</a:t>
                      </a:r>
                      <a:endParaRPr lang="en-US" sz="1100" dirty="0"/>
                    </a:p>
                  </a:txBody>
                  <a:tcPr/>
                </a:tc>
                <a:tc>
                  <a:txBody>
                    <a:bodyPr/>
                    <a:lstStyle/>
                    <a:p>
                      <a:r>
                        <a:rPr lang="en-US" sz="1100" dirty="0"/>
                        <a:t>Voyages MS , </a:t>
                      </a:r>
                      <a:r>
                        <a:rPr lang="en-US" sz="1100" dirty="0" err="1"/>
                        <a:t>ShipsSim</a:t>
                      </a:r>
                      <a:r>
                        <a:rPr lang="en-US" sz="1100" dirty="0"/>
                        <a:t>, </a:t>
                      </a:r>
                      <a:r>
                        <a:rPr lang="en-US" sz="1100" dirty="0" err="1"/>
                        <a:t>OrdersQ</a:t>
                      </a:r>
                      <a:r>
                        <a:rPr lang="en-US" sz="1100" dirty="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dirty="0" err="1"/>
                        <a:t>ShipStartedVoyage</a:t>
                      </a:r>
                      <a:endParaRPr lang="en-US" sz="1100" dirty="0"/>
                    </a:p>
                  </a:txBody>
                  <a:tcPr/>
                </a:tc>
                <a:tc>
                  <a:txBody>
                    <a:bodyPr/>
                    <a:lstStyle/>
                    <a:p>
                      <a:r>
                        <a:rPr lang="en-US" sz="1100" dirty="0" err="1"/>
                        <a:t>ShipId</a:t>
                      </a:r>
                      <a:r>
                        <a:rPr lang="en-US" sz="1100" dirty="0"/>
                        <a:t>, </a:t>
                      </a:r>
                      <a:r>
                        <a:rPr lang="en-US" sz="1100" dirty="0" err="1"/>
                        <a:t>VoyageId</a:t>
                      </a:r>
                      <a:r>
                        <a:rPr lang="en-US" sz="1100" dirty="0"/>
                        <a:t> , manifest{&lt;</a:t>
                      </a:r>
                      <a:r>
                        <a:rPr lang="en-US" sz="1100" dirty="0" err="1"/>
                        <a:t>Orderid,ContainerId</a:t>
                      </a:r>
                      <a:r>
                        <a:rPr lang="en-US" sz="1100" dirty="0"/>
                        <a:t>&gt;}</a:t>
                      </a:r>
                    </a:p>
                  </a:txBody>
                  <a:tcPr/>
                </a:tc>
                <a:tc>
                  <a:txBody>
                    <a:bodyPr/>
                    <a:lstStyle/>
                    <a:p>
                      <a:r>
                        <a:rPr lang="en-US" sz="1100" dirty="0" err="1"/>
                        <a:t>ShipsMS</a:t>
                      </a:r>
                      <a:endParaRPr lang="en-US" sz="1100" dirty="0"/>
                    </a:p>
                  </a:txBody>
                  <a:tcPr/>
                </a:tc>
                <a:tc>
                  <a:txBody>
                    <a:bodyPr/>
                    <a:lstStyle/>
                    <a:p>
                      <a:r>
                        <a:rPr lang="en-US" sz="1100" dirty="0" err="1"/>
                        <a:t>VoyagesMS</a:t>
                      </a:r>
                      <a:r>
                        <a:rPr lang="en-US" sz="1100" dirty="0"/>
                        <a:t> </a:t>
                      </a:r>
                    </a:p>
                  </a:txBody>
                  <a:tcPr/>
                </a:tc>
                <a:extLst>
                  <a:ext uri="{0D108BD9-81ED-4DB2-BD59-A6C34878D82A}">
                    <a16:rowId xmlns:a16="http://schemas.microsoft.com/office/drawing/2014/main" val="3716182918"/>
                  </a:ext>
                </a:extLst>
              </a:tr>
              <a:tr h="248622">
                <a:tc>
                  <a:txBody>
                    <a:bodyPr/>
                    <a:lstStyle/>
                    <a:p>
                      <a:r>
                        <a:rPr lang="en-US" sz="1100" dirty="0"/>
                        <a:t>Ships</a:t>
                      </a:r>
                    </a:p>
                  </a:txBody>
                  <a:tcPr/>
                </a:tc>
                <a:tc>
                  <a:txBody>
                    <a:bodyPr/>
                    <a:lstStyle/>
                    <a:p>
                      <a:r>
                        <a:rPr lang="en-US" sz="1100" dirty="0" err="1"/>
                        <a:t>ShipPosition</a:t>
                      </a:r>
                      <a:endParaRPr lang="en-US" sz="1100" dirty="0"/>
                    </a:p>
                  </a:txBody>
                  <a:tcPr/>
                </a:tc>
                <a:tc>
                  <a:txBody>
                    <a:bodyPr/>
                    <a:lstStyle/>
                    <a:p>
                      <a:r>
                        <a:rPr lang="en-US" sz="1100" dirty="0" err="1"/>
                        <a:t>ShipId</a:t>
                      </a:r>
                      <a:r>
                        <a:rPr lang="en-US" sz="1100" dirty="0"/>
                        <a:t>, </a:t>
                      </a:r>
                    </a:p>
                  </a:txBody>
                  <a:tcPr/>
                </a:tc>
                <a:tc>
                  <a:txBody>
                    <a:bodyPr/>
                    <a:lstStyle/>
                    <a:p>
                      <a:r>
                        <a:rPr lang="en-US" sz="1100" dirty="0" err="1"/>
                        <a:t>ShipsMS</a:t>
                      </a:r>
                      <a:endParaRPr lang="en-US" sz="1100" dirty="0"/>
                    </a:p>
                  </a:txBody>
                  <a:tcPr/>
                </a:tc>
                <a:tc>
                  <a:txBody>
                    <a:bodyPr/>
                    <a:lstStyle/>
                    <a:p>
                      <a:r>
                        <a:rPr lang="en-US" sz="1100" dirty="0" err="1"/>
                        <a:t>OrdersQ</a:t>
                      </a:r>
                      <a:r>
                        <a:rPr lang="en-US" sz="1100" dirty="0"/>
                        <a:t>, </a:t>
                      </a:r>
                      <a:r>
                        <a:rPr lang="en-US" sz="1100" dirty="0" err="1"/>
                        <a:t>ShipsQ</a:t>
                      </a:r>
                      <a:endParaRPr lang="en-US" sz="1100" dirty="0"/>
                    </a:p>
                  </a:txBody>
                  <a:tcPr/>
                </a:tc>
                <a:extLst>
                  <a:ext uri="{0D108BD9-81ED-4DB2-BD59-A6C34878D82A}">
                    <a16:rowId xmlns:a16="http://schemas.microsoft.com/office/drawing/2014/main" val="1711483520"/>
                  </a:ext>
                </a:extLst>
              </a:tr>
              <a:tr h="248622">
                <a:tc rowSpan="3">
                  <a:txBody>
                    <a:bodyPr/>
                    <a:lstStyle/>
                    <a:p>
                      <a:r>
                        <a:rPr lang="en-US" sz="1100" dirty="0"/>
                        <a:t>Containers</a:t>
                      </a:r>
                    </a:p>
                  </a:txBody>
                  <a:tcPr/>
                </a:tc>
                <a:tc>
                  <a:txBody>
                    <a:bodyPr/>
                    <a:lstStyle/>
                    <a:p>
                      <a:r>
                        <a:rPr lang="en-US" sz="1100" dirty="0" err="1"/>
                        <a:t>ContainerTemp+GPS</a:t>
                      </a:r>
                      <a:endParaRPr lang="en-US" sz="1100" dirty="0"/>
                    </a:p>
                  </a:txBody>
                  <a:tcPr/>
                </a:tc>
                <a:tc>
                  <a:txBody>
                    <a:bodyPr/>
                    <a:lstStyle/>
                    <a:p>
                      <a:r>
                        <a:rPr lang="en-US" sz="1100" dirty="0" err="1"/>
                        <a:t>ContainerId</a:t>
                      </a:r>
                      <a:r>
                        <a:rPr lang="en-US" sz="1100" dirty="0"/>
                        <a:t>, temp, position</a:t>
                      </a:r>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endParaRPr lang="en-US" sz="1100" dirty="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dirty="0" err="1"/>
                        <a:t>ContainerAction</a:t>
                      </a:r>
                      <a:endParaRPr lang="en-US" sz="1100" dirty="0"/>
                    </a:p>
                  </a:txBody>
                  <a:tcPr/>
                </a:tc>
                <a:tc>
                  <a:txBody>
                    <a:bodyPr/>
                    <a:lstStyle/>
                    <a:p>
                      <a:r>
                        <a:rPr lang="en-US" sz="1100" dirty="0" err="1"/>
                        <a:t>ContainerId</a:t>
                      </a:r>
                      <a:r>
                        <a:rPr lang="en-US" sz="1100" dirty="0"/>
                        <a:t>, Action</a:t>
                      </a:r>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endParaRPr lang="en-US" sz="1100" dirty="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dirty="0" err="1"/>
                        <a:t>ContainerTempError</a:t>
                      </a:r>
                      <a:endParaRPr lang="en-US" sz="1100" dirty="0"/>
                    </a:p>
                  </a:txBody>
                  <a:tcPr/>
                </a:tc>
                <a:tc>
                  <a:txBody>
                    <a:bodyPr/>
                    <a:lstStyle/>
                    <a:p>
                      <a:r>
                        <a:rPr lang="en-US" sz="1100" dirty="0" err="1"/>
                        <a:t>ContainerId</a:t>
                      </a:r>
                      <a:r>
                        <a:rPr lang="en-US" sz="1100" dirty="0"/>
                        <a:t>, </a:t>
                      </a:r>
                      <a:r>
                        <a:rPr lang="en-US" sz="1100" dirty="0" err="1"/>
                        <a:t>FailCode</a:t>
                      </a:r>
                      <a:endParaRPr lang="en-US" sz="1100" dirty="0"/>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r>
                        <a:rPr lang="en-US" sz="1100" dirty="0"/>
                        <a:t> </a:t>
                      </a:r>
                    </a:p>
                  </a:txBody>
                  <a:tcPr/>
                </a:tc>
                <a:extLst>
                  <a:ext uri="{0D108BD9-81ED-4DB2-BD59-A6C34878D82A}">
                    <a16:rowId xmlns:a16="http://schemas.microsoft.com/office/drawing/2014/main" val="3929905453"/>
                  </a:ext>
                </a:extLst>
              </a:tr>
              <a:tr h="248622">
                <a:tc>
                  <a:txBody>
                    <a:bodyPr/>
                    <a:lstStyle/>
                    <a:p>
                      <a:r>
                        <a:rPr lang="en-US" sz="1100" dirty="0"/>
                        <a:t>Voyages </a:t>
                      </a:r>
                    </a:p>
                  </a:txBody>
                  <a:tcPr/>
                </a:tc>
                <a:tc>
                  <a:txBody>
                    <a:bodyPr/>
                    <a:lstStyle/>
                    <a:p>
                      <a:r>
                        <a:rPr lang="en-US" sz="1100" dirty="0" err="1"/>
                        <a:t>ShipEndedVoyage</a:t>
                      </a:r>
                      <a:endParaRPr lang="en-US" sz="1100" dirty="0"/>
                    </a:p>
                  </a:txBody>
                  <a:tcPr/>
                </a:tc>
                <a:tc>
                  <a:txBody>
                    <a:bodyPr/>
                    <a:lstStyle/>
                    <a:p>
                      <a:r>
                        <a:rPr lang="en-US" sz="1100" dirty="0" err="1"/>
                        <a:t>ShipId</a:t>
                      </a:r>
                      <a:r>
                        <a:rPr lang="en-US" sz="1100" dirty="0"/>
                        <a:t>, </a:t>
                      </a:r>
                      <a:r>
                        <a:rPr lang="en-US" sz="1100" dirty="0" err="1"/>
                        <a:t>VoyageId</a:t>
                      </a:r>
                      <a:endParaRPr lang="en-US" sz="1100" dirty="0"/>
                    </a:p>
                  </a:txBody>
                  <a:tcPr/>
                </a:tc>
                <a:tc>
                  <a:txBody>
                    <a:bodyPr/>
                    <a:lstStyle/>
                    <a:p>
                      <a:r>
                        <a:rPr lang="en-US" sz="1100" dirty="0" err="1"/>
                        <a:t>ShipsSim</a:t>
                      </a:r>
                      <a:endParaRPr lang="en-US" sz="1100" dirty="0"/>
                    </a:p>
                  </a:txBody>
                  <a:tcPr/>
                </a:tc>
                <a:tc>
                  <a:txBody>
                    <a:bodyPr/>
                    <a:lstStyle/>
                    <a:p>
                      <a:r>
                        <a:rPr lang="en-US" sz="1100" dirty="0" err="1"/>
                        <a:t>VoyagesMS</a:t>
                      </a:r>
                      <a:r>
                        <a:rPr lang="en-US" sz="1100" dirty="0"/>
                        <a:t>, </a:t>
                      </a:r>
                      <a:r>
                        <a:rPr lang="en-US" sz="1100" dirty="0" err="1"/>
                        <a:t>OrdersQ</a:t>
                      </a:r>
                      <a:r>
                        <a:rPr lang="en-US" sz="1100" dirty="0"/>
                        <a:t> </a:t>
                      </a:r>
                    </a:p>
                  </a:txBody>
                  <a:tcPr/>
                </a:tc>
                <a:extLst>
                  <a:ext uri="{0D108BD9-81ED-4DB2-BD59-A6C34878D82A}">
                    <a16:rowId xmlns:a16="http://schemas.microsoft.com/office/drawing/2014/main" val="2111386651"/>
                  </a:ext>
                </a:extLst>
              </a:tr>
              <a:tr h="248622">
                <a:tc rowSpan="2">
                  <a:txBody>
                    <a:bodyPr/>
                    <a:lstStyle/>
                    <a:p>
                      <a:r>
                        <a:rPr lang="en-US" sz="1100" dirty="0"/>
                        <a:t>Orders</a:t>
                      </a:r>
                    </a:p>
                  </a:txBody>
                  <a:tcPr/>
                </a:tc>
                <a:tc>
                  <a:txBody>
                    <a:bodyPr/>
                    <a:lstStyle/>
                    <a:p>
                      <a:r>
                        <a:rPr lang="en-US" sz="1100" dirty="0" err="1"/>
                        <a:t>ContainerOffShip</a:t>
                      </a:r>
                      <a:endParaRPr lang="en-US" sz="1100" dirty="0"/>
                    </a:p>
                  </a:txBody>
                  <a:tcPr/>
                </a:tc>
                <a:tc>
                  <a:txBody>
                    <a:bodyPr/>
                    <a:lstStyle/>
                    <a:p>
                      <a:r>
                        <a:rPr lang="en-US" sz="1100" dirty="0" err="1"/>
                        <a:t>ContainerId</a:t>
                      </a:r>
                      <a:r>
                        <a:rPr lang="en-US" sz="1100" dirty="0"/>
                        <a:t>, </a:t>
                      </a:r>
                      <a:r>
                        <a:rPr lang="en-US" sz="1100" dirty="0" err="1"/>
                        <a:t>OrderId</a:t>
                      </a:r>
                      <a:endParaRPr lang="en-US" sz="1100" dirty="0"/>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dirty="0" err="1"/>
                        <a:t>ContainerDelivered</a:t>
                      </a:r>
                      <a:endParaRPr lang="en-US" sz="1100" dirty="0"/>
                    </a:p>
                  </a:txBody>
                  <a:tcPr/>
                </a:tc>
                <a:tc>
                  <a:txBody>
                    <a:bodyPr/>
                    <a:lstStyle/>
                    <a:p>
                      <a:r>
                        <a:rPr lang="en-US" sz="1100" dirty="0" err="1"/>
                        <a:t>ContainerId</a:t>
                      </a:r>
                      <a:r>
                        <a:rPr lang="en-US" sz="1100" dirty="0"/>
                        <a:t>, </a:t>
                      </a:r>
                      <a:r>
                        <a:rPr lang="en-US" sz="1100" dirty="0" err="1"/>
                        <a:t>OrderId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060318503"/>
                  </a:ext>
                </a:extLst>
              </a:tr>
              <a:tr h="248622">
                <a:tc>
                  <a:txBody>
                    <a:bodyPr/>
                    <a:lstStyle/>
                    <a:p>
                      <a:r>
                        <a:rPr lang="en-US" sz="1100" dirty="0"/>
                        <a:t>Containers</a:t>
                      </a:r>
                    </a:p>
                  </a:txBody>
                  <a:tcPr/>
                </a:tc>
                <a:tc>
                  <a:txBody>
                    <a:bodyPr/>
                    <a:lstStyle/>
                    <a:p>
                      <a:r>
                        <a:rPr lang="en-US" sz="1100" dirty="0" err="1"/>
                        <a:t>containerReleased</a:t>
                      </a:r>
                      <a:endParaRPr lang="en-US" sz="1100" dirty="0"/>
                    </a:p>
                  </a:txBody>
                  <a:tcPr/>
                </a:tc>
                <a:tc>
                  <a:txBody>
                    <a:bodyPr/>
                    <a:lstStyle/>
                    <a:p>
                      <a:r>
                        <a:rPr lang="en-US" sz="1100" dirty="0" err="1"/>
                        <a:t>ContainerId</a:t>
                      </a:r>
                      <a:endParaRPr lang="en-US" sz="1100" dirty="0"/>
                    </a:p>
                  </a:txBody>
                  <a:tcPr/>
                </a:tc>
                <a:tc>
                  <a:txBody>
                    <a:bodyPr/>
                    <a:lstStyle/>
                    <a:p>
                      <a:r>
                        <a:rPr lang="en-US" sz="1100" dirty="0" err="1"/>
                        <a:t>OrdersMS</a:t>
                      </a:r>
                      <a:endParaRPr lang="en-US" sz="1100" dirty="0"/>
                    </a:p>
                  </a:txBody>
                  <a:tcPr/>
                </a:tc>
                <a:tc>
                  <a:txBody>
                    <a:bodyPr/>
                    <a:lstStyle/>
                    <a:p>
                      <a:r>
                        <a:rPr lang="en-US" sz="1100" dirty="0" err="1"/>
                        <a:t>ContainersMS</a:t>
                      </a:r>
                      <a:endParaRPr lang="en-US" sz="1100" dirty="0"/>
                    </a:p>
                  </a:txBody>
                  <a:tcPr/>
                </a:tc>
                <a:extLst>
                  <a:ext uri="{0D108BD9-81ED-4DB2-BD59-A6C34878D82A}">
                    <a16:rowId xmlns:a16="http://schemas.microsoft.com/office/drawing/2014/main" val="3607201804"/>
                  </a:ext>
                </a:extLst>
              </a:tr>
              <a:tr h="248622">
                <a:tc>
                  <a:txBody>
                    <a:bodyPr/>
                    <a:lstStyle/>
                    <a:p>
                      <a:r>
                        <a:rPr lang="en-US" sz="1100" dirty="0"/>
                        <a:t>Orders</a:t>
                      </a:r>
                    </a:p>
                  </a:txBody>
                  <a:tcPr/>
                </a:tc>
                <a:tc>
                  <a:txBody>
                    <a:bodyPr/>
                    <a:lstStyle/>
                    <a:p>
                      <a:r>
                        <a:rPr lang="en-US" sz="1100" dirty="0" err="1"/>
                        <a:t>OrderCompleted</a:t>
                      </a:r>
                      <a:endParaRPr lang="en-US" sz="1100" dirty="0"/>
                    </a:p>
                  </a:txBody>
                  <a:tcPr/>
                </a:tc>
                <a:tc>
                  <a:txBody>
                    <a:bodyPr/>
                    <a:lstStyle/>
                    <a:p>
                      <a:r>
                        <a:rPr lang="en-US" sz="1100" dirty="0" err="1"/>
                        <a:t>OrderId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54</a:t>
            </a:fld>
            <a:endParaRPr lang="en-US"/>
          </a:p>
        </p:txBody>
      </p:sp>
    </p:spTree>
    <p:extLst>
      <p:ext uri="{BB962C8B-B14F-4D97-AF65-F5344CB8AC3E}">
        <p14:creationId xmlns:p14="http://schemas.microsoft.com/office/powerpoint/2010/main" val="37945440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dirty="0"/>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dirty="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56</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a:t>
            </a:r>
            <a:r>
              <a:rPr lang="en-US" sz="1200" dirty="0" err="1">
                <a:solidFill>
                  <a:schemeClr val="accent1">
                    <a:lumMod val="50000"/>
                  </a:schemeClr>
                </a:solidFill>
              </a:rPr>
              <a:t>Oinc</a:t>
            </a:r>
            <a:r>
              <a:rPr lang="en-US" sz="1200" dirty="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bg1"/>
                </a:solidFill>
              </a:rPr>
              <a:t>Container</a:t>
            </a:r>
            <a:r>
              <a:rPr lang="en-US" sz="1400" dirty="0">
                <a:solidFill>
                  <a:schemeClr val="bg1"/>
                </a:solidFill>
              </a:rPr>
              <a:t>: </a:t>
            </a:r>
          </a:p>
          <a:p>
            <a:endParaRPr lang="en-US" sz="1400" dirty="0">
              <a:solidFill>
                <a:schemeClr val="bg1"/>
              </a:solidFill>
            </a:endParaRPr>
          </a:p>
          <a:p>
            <a:r>
              <a:rPr lang="en-US" sz="1400" dirty="0">
                <a:solidFill>
                  <a:schemeClr val="bg1"/>
                </a:solidFill>
              </a:rPr>
              <a:t>Type</a:t>
            </a:r>
          </a:p>
          <a:p>
            <a:r>
              <a:rPr lang="en-US" sz="1400" dirty="0">
                <a:solidFill>
                  <a:schemeClr val="bg1"/>
                </a:solidFill>
              </a:rPr>
              <a:t>Location</a:t>
            </a:r>
          </a:p>
          <a:p>
            <a:r>
              <a:rPr lang="en-US" sz="1400" dirty="0">
                <a:solidFill>
                  <a:schemeClr val="bg1"/>
                </a:solidFill>
              </a:rPr>
              <a:t>Capacity</a:t>
            </a:r>
          </a:p>
          <a:p>
            <a:r>
              <a:rPr lang="en-US" sz="1400" dirty="0">
                <a:solidFill>
                  <a:schemeClr val="bg1"/>
                </a:solidFill>
              </a:rPr>
              <a:t>Brand</a:t>
            </a:r>
          </a:p>
          <a:p>
            <a:r>
              <a:rPr lang="en-US" sz="1400" dirty="0">
                <a:solidFill>
                  <a:schemeClr val="bg1"/>
                </a:solidFill>
              </a:rPr>
              <a:t>Status</a:t>
            </a:r>
          </a:p>
          <a:p>
            <a:endParaRPr lang="en-US" sz="1400" dirty="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dirty="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dirty="0"/>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Ship </a:t>
            </a:r>
          </a:p>
          <a:p>
            <a:pPr algn="ctr"/>
            <a:r>
              <a:rPr lang="en-US" sz="1000" dirty="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Customs</a:t>
            </a:r>
          </a:p>
          <a:p>
            <a:pPr algn="ctr"/>
            <a:r>
              <a:rPr lang="en-US" sz="1200" dirty="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Import</a:t>
            </a:r>
          </a:p>
          <a:p>
            <a:pPr algn="ctr"/>
            <a:r>
              <a:rPr lang="en-US" sz="1000" dirty="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Port Load/Unload</a:t>
            </a:r>
          </a:p>
          <a:p>
            <a:pPr algn="ctr"/>
            <a:r>
              <a:rPr lang="en-US" sz="1200" dirty="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Containers Mules</a:t>
            </a:r>
          </a:p>
          <a:p>
            <a:pPr algn="ctr"/>
            <a:r>
              <a:rPr lang="en-US" sz="1000" dirty="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dirty="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dirty="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dirty="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dirty="0"/>
              <a:t>aggregates</a:t>
            </a:r>
            <a:endParaRPr lang="en-US" dirty="0"/>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solidFill>
              </a:rPr>
              <a:t>ReeFer</a:t>
            </a:r>
            <a:endParaRPr lang="en-US" sz="1000" dirty="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dirty="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Land Transportation</a:t>
            </a:r>
          </a:p>
          <a:p>
            <a:pPr algn="ctr"/>
            <a:r>
              <a:rPr lang="en-US" sz="1200" dirty="0">
                <a:solidFill>
                  <a:schemeClr val="accent5">
                    <a:lumMod val="50000"/>
                  </a:schemeClr>
                </a:solidFill>
              </a:rPr>
              <a:t>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dirty="0"/>
              <a:t>Voyages</a:t>
            </a:r>
          </a:p>
        </p:txBody>
      </p:sp>
    </p:spTree>
    <p:extLst>
      <p:ext uri="{BB962C8B-B14F-4D97-AF65-F5344CB8AC3E}">
        <p14:creationId xmlns:p14="http://schemas.microsoft.com/office/powerpoint/2010/main" val="471305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Messaging</a:t>
            </a:r>
            <a:endParaRPr lang="en-US" sz="1400" dirty="0">
              <a:solidFill>
                <a:srgbClr val="7030A0"/>
              </a:solidFill>
            </a:endParaRP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Config</a:t>
            </a:r>
            <a:r>
              <a:rPr lang="en-US" sz="1100" dirty="0"/>
              <a:t>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a:t>Config</a:t>
            </a:r>
            <a:endParaRPr lang="en-US" sz="1100" dirty="0"/>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dirty="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Pending</a:t>
            </a:r>
            <a:endParaRPr lang="en-US" sz="900" dirty="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Booked</a:t>
            </a:r>
            <a:endParaRPr lang="en-US" sz="900" dirty="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Assigned</a:t>
            </a:r>
            <a:endParaRPr lang="en-US" sz="900" dirty="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dirty="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rgbClr val="7030A0"/>
                </a:solidFill>
              </a:rPr>
              <a:t>Snapshot</a:t>
            </a:r>
            <a:endParaRPr lang="en-US" sz="900" dirty="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a:p>
            <a:pPr algn="ctr"/>
            <a:r>
              <a:rPr lang="en-US" sz="1200" dirty="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dirty="0">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dirty="0">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200176</TotalTime>
  <Words>3465</Words>
  <Application>Microsoft Macintosh PowerPoint</Application>
  <PresentationFormat>Widescreen</PresentationFormat>
  <Paragraphs>1308</Paragraphs>
  <Slides>58</Slides>
  <Notes>21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58</vt:i4>
      </vt:variant>
    </vt:vector>
  </HeadingPairs>
  <TitlesOfParts>
    <vt:vector size="66" baseType="lpstr">
      <vt:lpstr>Arial</vt:lpstr>
      <vt:lpstr>Calibri</vt:lpstr>
      <vt:lpstr>Helvetica</vt:lpstr>
      <vt:lpstr>IBM Plex Sans</vt:lpstr>
      <vt:lpstr>Lucida Grande</vt:lpstr>
      <vt:lpstr>Menlo</vt:lpstr>
      <vt:lpstr>BLANK</vt:lpstr>
      <vt:lpstr>InterConnect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IBM Cloud Deployment</vt:lpstr>
      <vt:lpstr>Dependency graph</vt:lpstr>
      <vt:lpstr>Kafka Architecture</vt:lpstr>
      <vt:lpstr>Kafka Topic / Partition/ Replicas</vt:lpstr>
      <vt:lpstr>High Availability: Active – (P/C) Standby</vt:lpstr>
      <vt:lpstr>High Availability: Active - Active</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Schema Registry</vt:lpstr>
      <vt:lpstr>Shipping Order Management Service</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2694</cp:revision>
  <cp:lastPrinted>2016-03-10T02:30:19Z</cp:lastPrinted>
  <dcterms:created xsi:type="dcterms:W3CDTF">2015-06-25T15:18:43Z</dcterms:created>
  <dcterms:modified xsi:type="dcterms:W3CDTF">2019-10-31T17:29:48Z</dcterms:modified>
</cp:coreProperties>
</file>